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customXml/itemProps1.xml" ContentType="application/vnd.openxmlformats-officedocument.customXmlProperties+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2"/>
  </p:sldMasterIdLst>
  <p:notesMasterIdLst>
    <p:notesMasterId r:id="rId40"/>
  </p:notesMasterIdLst>
  <p:handoutMasterIdLst>
    <p:handoutMasterId r:id="rId41"/>
  </p:handoutMasterIdLst>
  <p:sldIdLst>
    <p:sldId id="256" r:id="rId3"/>
    <p:sldId id="258" r:id="rId4"/>
    <p:sldId id="260" r:id="rId5"/>
    <p:sldId id="266" r:id="rId6"/>
    <p:sldId id="310" r:id="rId7"/>
    <p:sldId id="268" r:id="rId8"/>
    <p:sldId id="271" r:id="rId9"/>
    <p:sldId id="270" r:id="rId10"/>
    <p:sldId id="274" r:id="rId11"/>
    <p:sldId id="275" r:id="rId12"/>
    <p:sldId id="277" r:id="rId13"/>
    <p:sldId id="281" r:id="rId14"/>
    <p:sldId id="282" r:id="rId15"/>
    <p:sldId id="265" r:id="rId16"/>
    <p:sldId id="263" r:id="rId17"/>
    <p:sldId id="306" r:id="rId18"/>
    <p:sldId id="309" r:id="rId19"/>
    <p:sldId id="307" r:id="rId20"/>
    <p:sldId id="308" r:id="rId21"/>
    <p:sldId id="280" r:id="rId22"/>
    <p:sldId id="311" r:id="rId23"/>
    <p:sldId id="312" r:id="rId24"/>
    <p:sldId id="285" r:id="rId25"/>
    <p:sldId id="289" r:id="rId26"/>
    <p:sldId id="286" r:id="rId27"/>
    <p:sldId id="287" r:id="rId28"/>
    <p:sldId id="290" r:id="rId29"/>
    <p:sldId id="291" r:id="rId30"/>
    <p:sldId id="292" r:id="rId31"/>
    <p:sldId id="299" r:id="rId32"/>
    <p:sldId id="294" r:id="rId33"/>
    <p:sldId id="295" r:id="rId34"/>
    <p:sldId id="296" r:id="rId35"/>
    <p:sldId id="297" r:id="rId36"/>
    <p:sldId id="305" r:id="rId37"/>
    <p:sldId id="298" r:id="rId38"/>
    <p:sldId id="272"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FFFF"/>
    <a:srgbClr val="B2B2B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autoAdjust="0"/>
    <p:restoredTop sz="94670" autoAdjust="0"/>
  </p:normalViewPr>
  <p:slideViewPr>
    <p:cSldViewPr>
      <p:cViewPr varScale="1">
        <p:scale>
          <a:sx n="89" d="100"/>
          <a:sy n="89" d="100"/>
        </p:scale>
        <p:origin x="-3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AD729F9-6B76-4B13-881D-0EFB0137B0CF}"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2529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w="12700" cap="sq">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6" name="Rectangle 8"/>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2057" name="Rectangle 9"/>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2058" name="Rectangle 10"/>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059" name="Rectangle 11"/>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AAADAD1E-0C69-4473-92D5-A5C0A910901F}"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9149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742950">
              <a:lnSpc>
                <a:spcPct val="140000"/>
              </a:lnSpc>
              <a:spcAft>
                <a:spcPts val="600"/>
              </a:spcAft>
              <a:buFont typeface="+mj-lt"/>
              <a:buAutoNum type="arabicPeriod"/>
            </a:pPr>
            <a:r>
              <a:rPr lang="en-US" sz="1200" dirty="0" smtClean="0"/>
              <a:t>Understand the concepts and guidelines of Universal Design for Learning (UDL)</a:t>
            </a:r>
          </a:p>
          <a:p>
            <a:pPr marL="742950" indent="-742950">
              <a:lnSpc>
                <a:spcPct val="140000"/>
              </a:lnSpc>
              <a:spcAft>
                <a:spcPts val="600"/>
              </a:spcAft>
              <a:buFont typeface="+mj-lt"/>
              <a:buAutoNum type="arabicPeriod"/>
            </a:pPr>
            <a:r>
              <a:rPr lang="en-US" sz="1200" dirty="0" smtClean="0"/>
              <a:t>Understand your assumptions as they relate to UDL assumptions</a:t>
            </a:r>
          </a:p>
          <a:p>
            <a:pPr marL="742950" indent="-742950">
              <a:lnSpc>
                <a:spcPct val="140000"/>
              </a:lnSpc>
              <a:spcAft>
                <a:spcPts val="600"/>
              </a:spcAft>
              <a:buFont typeface="+mj-lt"/>
              <a:buAutoNum type="arabicPeriod"/>
            </a:pPr>
            <a:endParaRPr lang="en-US" sz="1200" dirty="0" smtClean="0"/>
          </a:p>
          <a:p>
            <a:r>
              <a:rPr lang="en-US" dirty="0" smtClean="0"/>
              <a:t>Post goals on chart paper</a:t>
            </a:r>
            <a:r>
              <a:rPr lang="en-US" baseline="0" dirty="0" smtClean="0"/>
              <a:t> and periodically throughout the workshop, refer to the goals.</a:t>
            </a:r>
          </a:p>
          <a:p>
            <a:endParaRPr lang="en-US" baseline="0" dirty="0" smtClean="0"/>
          </a:p>
        </p:txBody>
      </p:sp>
      <p:sp>
        <p:nvSpPr>
          <p:cNvPr id="4" name="Slide Number Placeholder 3"/>
          <p:cNvSpPr>
            <a:spLocks noGrp="1"/>
          </p:cNvSpPr>
          <p:nvPr>
            <p:ph type="sldNum" sz="quarter" idx="10"/>
          </p:nvPr>
        </p:nvSpPr>
        <p:spPr/>
        <p:txBody>
          <a:bodyPr/>
          <a:lstStyle/>
          <a:p>
            <a:fld id="{E3C5F8AC-F350-DD48-BED3-832BAA16A35E}"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908113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4E0FE6F-9939-46A9-B2E0-956745A25DD8}" type="slidenum">
              <a:rPr lang="en-US" smtClean="0"/>
              <a:pPr/>
              <a:t>23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lvl="1" eaLnBrk="1" hangingPunct="1"/>
            <a:r>
              <a:rPr lang="en-US" smtClean="0">
                <a:latin typeface="Verdana" pitchFamily="34" charset="0"/>
                <a:cs typeface="Times New Roman" pitchFamily="-110" charset="0"/>
              </a:rPr>
              <a:t>The Recognition Networks, located in the back of the brain, enable us to identify and interpret sound, light, taste, smell, and touch. For example, when you answer the phone and hear a familiar voice you can easily tell who it is without having the person give his/her name. Draw other examples from your understanding of the recognition networks.</a:t>
            </a:r>
            <a:endParaRPr lang="en-US" smtClean="0">
              <a:cs typeface="Times New Roman" pitchFamily="-110" charset="0"/>
            </a:endParaRPr>
          </a:p>
          <a:p>
            <a:pPr lvl="1" eaLnBrk="1" hangingPunct="1"/>
            <a:r>
              <a:rPr lang="en-US" smtClean="0">
                <a:latin typeface="Times New Roman" pitchFamily="-110" charset="0"/>
                <a:cs typeface="Times New Roman" pitchFamily="-110" charset="0"/>
              </a:rPr>
              <a:t> </a:t>
            </a:r>
            <a:r>
              <a:rPr lang="en-US" smtClean="0">
                <a:latin typeface="Verdana" pitchFamily="34" charset="0"/>
                <a:cs typeface="Times New Roman" pitchFamily="-110" charset="0"/>
              </a:rPr>
              <a:t>In a classroom, the recognition networks are essential to learning; students are expected to identify letters, formulas, maps, ideas, cause/effect relationships, etc.  </a:t>
            </a:r>
            <a:r>
              <a:rPr lang="en-US" i="1" smtClean="0">
                <a:latin typeface="Verdana" pitchFamily="34" charset="0"/>
                <a:cs typeface="Times New Roman" pitchFamily="-110" charset="0"/>
              </a:rPr>
              <a:t>– Ask audience for additional classroom examples of recognition networks at work.</a:t>
            </a:r>
            <a:endParaRPr lang="en-US" smtClean="0">
              <a:cs typeface="Times New Roman" pitchFamily="-110" charset="0"/>
            </a:endParaRPr>
          </a:p>
          <a:p>
            <a:pPr lvl="1" eaLnBrk="1" hangingPunct="1"/>
            <a:r>
              <a:rPr lang="en-US" smtClean="0">
                <a:latin typeface="Verdana" pitchFamily="34" charset="0"/>
                <a:cs typeface="Times New Roman" pitchFamily="-110" charset="0"/>
              </a:rPr>
              <a:t>Everyday examples of recognition networks in action include identifying ingredients for recipes, telling the difference between shampoo and shaving  cream so you can wash your hair, identifying the smell of freshly cut grass, recognizing the sound of pain or joy, etc. </a:t>
            </a:r>
            <a:endParaRPr lang="en-US" smtClean="0">
              <a:cs typeface="Times New Roman" pitchFamily="-110" charset="0"/>
            </a:endParaRPr>
          </a:p>
          <a:p>
            <a:pPr lvl="1" eaLnBrk="1" hangingPunct="1"/>
            <a:r>
              <a:rPr lang="en-US" i="1" smtClean="0">
                <a:latin typeface="Verdana" pitchFamily="34" charset="0"/>
                <a:cs typeface="Times New Roman" pitchFamily="-110" charset="0"/>
              </a:rPr>
              <a:t>Note: Play the audio clip and listen to David Rose talk about the recognition network.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4E0FE6F-9939-46A9-B2E0-956745A25DD8}" type="slidenum">
              <a:rPr lang="en-US" smtClean="0"/>
              <a:pPr/>
              <a:t>24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lvl="1" eaLnBrk="1" hangingPunct="1"/>
            <a:r>
              <a:rPr lang="en-US" i="0" dirty="0" smtClean="0">
                <a:latin typeface="Verdana" pitchFamily="34" charset="0"/>
                <a:cs typeface="Times New Roman" pitchFamily="-110" charset="0"/>
              </a:rPr>
              <a:t>Show</a:t>
            </a:r>
            <a:r>
              <a:rPr lang="en-US" i="0" baseline="0" dirty="0" smtClean="0">
                <a:latin typeface="Verdana" pitchFamily="34" charset="0"/>
                <a:cs typeface="Times New Roman" pitchFamily="-110" charset="0"/>
              </a:rPr>
              <a:t> this slide for 2-3 seconds then hit the back button to return to the previous slide. Then ask participants what they saw in this picture. Stress how amazing it is that although they never saw this image before, they were able to describe/name many things they saw. Also ask whether anyone saw a dog– let them know that their brain is actively trying to make sense of the patterns in the picture. (Some folks think the abstract image to the right of the woman’s skirt is a dog. Reinforce that that is ok, it’s the job </a:t>
            </a:r>
            <a:r>
              <a:rPr lang="en-US" i="0" baseline="0" dirty="0" err="1" smtClean="0">
                <a:latin typeface="Verdana" pitchFamily="34" charset="0"/>
                <a:cs typeface="Times New Roman" pitchFamily="-110" charset="0"/>
              </a:rPr>
              <a:t>osf</a:t>
            </a:r>
            <a:r>
              <a:rPr lang="en-US" i="0" baseline="0" dirty="0" smtClean="0">
                <a:latin typeface="Verdana" pitchFamily="34" charset="0"/>
                <a:cs typeface="Times New Roman" pitchFamily="-110" charset="0"/>
              </a:rPr>
              <a:t> the recognition network to make sense of what is perceives.)</a:t>
            </a:r>
            <a:endParaRPr lang="en-US" i="1" dirty="0" smtClean="0">
              <a:latin typeface="Verdana" pitchFamily="34" charset="0"/>
              <a:cs typeface="Times New Roman"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259F9-8D72-4567-84D0-E4F3C01A5BDA}" type="slidenum">
              <a:rPr lang="en-US"/>
              <a:pPr/>
              <a:t>25</a:t>
            </a:fld>
            <a:endParaRPr lang="en-US"/>
          </a:p>
        </p:txBody>
      </p:sp>
      <p:sp>
        <p:nvSpPr>
          <p:cNvPr id="1183746" name="Rectangle 2"/>
          <p:cNvSpPr>
            <a:spLocks noGrp="1" noRot="1" noChangeAspect="1" noChangeArrowheads="1" noTextEdit="1"/>
          </p:cNvSpPr>
          <p:nvPr>
            <p:ph type="sldImg"/>
          </p:nvPr>
        </p:nvSpPr>
        <p:spPr>
          <a:xfrm>
            <a:off x="1150938" y="692150"/>
            <a:ext cx="4556125" cy="3416300"/>
          </a:xfrm>
          <a:ln/>
        </p:spPr>
      </p:sp>
      <p:sp>
        <p:nvSpPr>
          <p:cNvPr id="1183747" name="Rectangle 3"/>
          <p:cNvSpPr>
            <a:spLocks noGrp="1" noChangeArrowheads="1"/>
          </p:cNvSpPr>
          <p:nvPr>
            <p:ph type="body" idx="1"/>
          </p:nvPr>
        </p:nvSpPr>
        <p:spPr/>
        <p:txBody>
          <a:bodyPr/>
          <a:lstStyle/>
          <a:p>
            <a:r>
              <a:rPr lang="en-US" dirty="0" smtClean="0"/>
              <a:t>Let’s try another recognition task – what is this? After a few responses,</a:t>
            </a:r>
            <a:r>
              <a:rPr lang="en-US" baseline="0" dirty="0" smtClean="0"/>
              <a:t> tell participants that your brain is trying to figure out what this is.  The brain is goal directed, either your goals or ones that individuals regard as important.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805CE-3817-4AF7-B34B-CBD8B5A19926}" type="slidenum">
              <a:rPr lang="en-US"/>
              <a:pPr/>
              <a:t>26</a:t>
            </a:fld>
            <a:endParaRPr lang="en-US"/>
          </a:p>
        </p:txBody>
      </p:sp>
      <p:sp>
        <p:nvSpPr>
          <p:cNvPr id="1185794" name="Rectangle 2"/>
          <p:cNvSpPr>
            <a:spLocks noGrp="1" noRot="1" noChangeAspect="1" noChangeArrowheads="1" noTextEdit="1"/>
          </p:cNvSpPr>
          <p:nvPr>
            <p:ph type="sldImg"/>
          </p:nvPr>
        </p:nvSpPr>
        <p:spPr>
          <a:xfrm>
            <a:off x="1150938" y="692150"/>
            <a:ext cx="4556125" cy="3416300"/>
          </a:xfrm>
          <a:ln/>
        </p:spPr>
      </p:sp>
      <p:sp>
        <p:nvSpPr>
          <p:cNvPr id="1185795" name="Rectangle 3"/>
          <p:cNvSpPr>
            <a:spLocks noGrp="1" noChangeArrowheads="1"/>
          </p:cNvSpPr>
          <p:nvPr>
            <p:ph type="body" idx="1"/>
          </p:nvPr>
        </p:nvSpPr>
        <p:spPr/>
        <p:txBody>
          <a:bodyPr/>
          <a:lstStyle/>
          <a:p>
            <a:r>
              <a:rPr lang="en-US" dirty="0" smtClean="0"/>
              <a:t>When presented in context it is much easier to recognize what it</a:t>
            </a:r>
            <a:r>
              <a:rPr lang="en-US" baseline="0" dirty="0" smtClean="0"/>
              <a:t> is.  What implications does this have for instructional practices? Turn to your neighbor and talk about it.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slide: From what we have learned</a:t>
            </a:r>
            <a:r>
              <a:rPr lang="en-US" baseline="0" dirty="0" smtClean="0"/>
              <a:t> from the cognitive and neurosciences science, we have development the UDL principles.  Principle 1 is Multiple means of representation.  We will talk about the guidelines in greater detail in subsequent sessions.</a:t>
            </a:r>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202766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6F7554F-728D-4C61-B092-EE629CF4540C}" type="slidenum">
              <a:rPr lang="en-US" smtClean="0"/>
              <a:pPr/>
              <a:t>28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cs typeface="Times New Roman" pitchFamily="-110" charset="0"/>
              </a:rPr>
              <a:t>Use</a:t>
            </a:r>
            <a:r>
              <a:rPr lang="en-US" baseline="0" dirty="0" smtClean="0">
                <a:latin typeface="Verdana" pitchFamily="34" charset="0"/>
                <a:cs typeface="Times New Roman" pitchFamily="-110" charset="0"/>
              </a:rPr>
              <a:t> the </a:t>
            </a:r>
            <a:r>
              <a:rPr lang="en-US" i="1" baseline="0" dirty="0" smtClean="0">
                <a:latin typeface="Verdana" pitchFamily="34" charset="0"/>
                <a:cs typeface="Times New Roman" pitchFamily="-110" charset="0"/>
              </a:rPr>
              <a:t>Canter 17 </a:t>
            </a:r>
            <a:r>
              <a:rPr lang="en-US" baseline="0" dirty="0" smtClean="0">
                <a:latin typeface="Verdana" pitchFamily="34" charset="0"/>
                <a:cs typeface="Times New Roman" pitchFamily="-110" charset="0"/>
              </a:rPr>
              <a:t>audio file where David is talking about the Strategic network – this will need to be linked to the audio button on this slide. </a:t>
            </a:r>
          </a:p>
          <a:p>
            <a:pPr eaLnBrk="1" hangingPunct="1"/>
            <a:r>
              <a:rPr lang="en-US" dirty="0" smtClean="0">
                <a:latin typeface="Verdana" pitchFamily="34" charset="0"/>
                <a:cs typeface="Times New Roman" pitchFamily="-110" charset="0"/>
              </a:rPr>
              <a:t>The strategic networks are located in the front part of the brain and enable us to plan, execute, and monitor actions and skills. </a:t>
            </a:r>
            <a:endParaRPr lang="en-US" dirty="0" smtClean="0">
              <a:cs typeface="Times New Roman" pitchFamily="-110" charset="0"/>
            </a:endParaRPr>
          </a:p>
          <a:p>
            <a:pPr eaLnBrk="1" hangingPunct="1"/>
            <a:r>
              <a:rPr lang="en-US" dirty="0" smtClean="0">
                <a:latin typeface="Verdana" pitchFamily="34" charset="0"/>
                <a:cs typeface="Times New Roman" pitchFamily="-110" charset="0"/>
              </a:rPr>
              <a:t>In learning situations, the strategic networks are critical. Examples of the strategic networks at work include: doing a project, taking a test, taking notes, listening to a lecture</a:t>
            </a:r>
            <a:endParaRPr lang="en-US" dirty="0" smtClean="0">
              <a:cs typeface="Times New Roman" pitchFamily="-110" charset="0"/>
            </a:endParaRPr>
          </a:p>
          <a:p>
            <a:pPr eaLnBrk="1" hangingPunct="1"/>
            <a:r>
              <a:rPr lang="en-US" dirty="0" smtClean="0">
                <a:latin typeface="Verdana" pitchFamily="34" charset="0"/>
                <a:cs typeface="Times New Roman" pitchFamily="-110" charset="0"/>
              </a:rPr>
              <a:t>They work in tandem with recognition networks to learn to read, compute, write, solve problems, plan and execute compositions and complete projects. </a:t>
            </a:r>
            <a:endParaRPr lang="en-US" dirty="0" smtClean="0">
              <a:cs typeface="Times New Roman" pitchFamily="-110" charset="0"/>
            </a:endParaRPr>
          </a:p>
          <a:p>
            <a:pPr eaLnBrk="1" hangingPunct="1"/>
            <a:r>
              <a:rPr lang="en-US" dirty="0" smtClean="0">
                <a:latin typeface="Verdana" pitchFamily="34" charset="0"/>
                <a:cs typeface="Times New Roman" pitchFamily="-110" charset="0"/>
              </a:rPr>
              <a:t>Everyday examples of the strategic networks in action include cooking a meal, planning an outing, executing a golf swing, driving a car, etc.</a:t>
            </a:r>
            <a:endParaRPr lang="en-US" dirty="0" smtClean="0">
              <a:cs typeface="Times New Roman" pitchFamily="-110" charset="0"/>
            </a:endParaRPr>
          </a:p>
          <a:p>
            <a:pPr eaLnBrk="1" hangingPunct="1"/>
            <a:r>
              <a:rPr lang="en-US" i="1" dirty="0" smtClean="0">
                <a:latin typeface="Verdana" pitchFamily="34" charset="0"/>
                <a:cs typeface="Times New Roman" pitchFamily="-110" charset="0"/>
              </a:rPr>
              <a:t>Note: Play the audio clip and listen to David Rose discuss the strategic network</a:t>
            </a:r>
            <a:r>
              <a:rPr lang="en-US" dirty="0" smtClean="0">
                <a:latin typeface="Verdana" pitchFamily="34" charset="0"/>
                <a:cs typeface="Times New Roman" pitchFamily="-110" charset="0"/>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executive functions:</a:t>
            </a:r>
          </a:p>
          <a:p>
            <a:r>
              <a:rPr lang="en-US" dirty="0" smtClean="0"/>
              <a:t>Ask participants to look at the picture and think about where they are looking at the picture. And then ask the other  questions on the slide.  Ask them to think about how they changed strategies.</a:t>
            </a:r>
            <a:r>
              <a:rPr lang="en-US" baseline="0" dirty="0" smtClean="0"/>
              <a:t> For the first question, they looked at the faces, to answer the second question, they looked all around the image.</a:t>
            </a:r>
            <a:r>
              <a:rPr lang="en-US" dirty="0" smtClean="0"/>
              <a:t> They changed their strategy based on the purpose of each question.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924035"/>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72418-392C-4D4E-A80C-CBBA6D1D561E}" type="slidenum">
              <a:rPr lang="en-US"/>
              <a:pPr/>
              <a:t>31</a:t>
            </a:fld>
            <a:endParaRPr lang="en-US"/>
          </a:p>
        </p:txBody>
      </p:sp>
      <p:sp>
        <p:nvSpPr>
          <p:cNvPr id="786434" name="Rectangle 2"/>
          <p:cNvSpPr>
            <a:spLocks noGrp="1" noRot="1" noChangeAspect="1" noChangeArrowheads="1" noTextEdit="1"/>
          </p:cNvSpPr>
          <p:nvPr>
            <p:ph type="sldImg"/>
          </p:nvPr>
        </p:nvSpPr>
        <p:spPr>
          <a:xfrm>
            <a:off x="1150938" y="692150"/>
            <a:ext cx="4556125" cy="3416300"/>
          </a:xfrm>
          <a:ln/>
        </p:spPr>
      </p:sp>
      <p:sp>
        <p:nvSpPr>
          <p:cNvPr id="786435" name="Rectangle 3"/>
          <p:cNvSpPr>
            <a:spLocks noGrp="1" noChangeArrowheads="1"/>
          </p:cNvSpPr>
          <p:nvPr>
            <p:ph type="body" idx="1"/>
          </p:nvPr>
        </p:nvSpPr>
        <p:spPr/>
        <p:txBody>
          <a:bodyPr/>
          <a:lstStyle/>
          <a:p>
            <a:r>
              <a:rPr lang="en-US" dirty="0" smtClean="0"/>
              <a:t>Explain that the “Unexpected Visitor”  picture was used to study eye gaze</a:t>
            </a:r>
            <a:r>
              <a:rPr lang="en-US" baseline="0" dirty="0" smtClean="0"/>
              <a:t> of volunteers as they looked at the picture.  Ask the participants why the eye gaze images are  different. After they have some time to respond tell them that the same person is responding to the image.  Ans. Different questions result in different eye gaze strategies.  Which slide shows the examiner asking the age of the individuals in the image?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Summary slide: From what we have learned</a:t>
            </a:r>
            <a:r>
              <a:rPr lang="en-US" baseline="0" dirty="0" smtClean="0"/>
              <a:t> from the cognitive and neurosciences science, we have development the UDL principles.  Principle 2 is Multiple means of action and expression.  We will talk about the guidelines in greater detail in subsequent sessions.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Optional: Gorilla video: attention</a:t>
            </a:r>
            <a:r>
              <a:rPr lang="en-US" baseline="0" dirty="0" smtClean="0"/>
              <a:t> is driven by expectation: it is important to make goals clear</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 give time to reflect about activities…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5548691"/>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D948F80-1813-468D-A1C2-51501A327B08}" type="slidenum">
              <a:rPr lang="en-US" smtClean="0"/>
              <a:pPr/>
              <a:t>33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cs typeface="Times New Roman" pitchFamily="-110" charset="0"/>
              </a:rPr>
              <a:t>Use</a:t>
            </a:r>
            <a:r>
              <a:rPr lang="en-US" baseline="0" dirty="0" smtClean="0">
                <a:latin typeface="Verdana" pitchFamily="34" charset="0"/>
                <a:cs typeface="Times New Roman" pitchFamily="-110" charset="0"/>
              </a:rPr>
              <a:t> the </a:t>
            </a:r>
            <a:r>
              <a:rPr lang="en-US" i="1" baseline="0" dirty="0" smtClean="0">
                <a:latin typeface="Verdana" pitchFamily="34" charset="0"/>
                <a:cs typeface="Times New Roman" pitchFamily="-110" charset="0"/>
              </a:rPr>
              <a:t>Canter 19 </a:t>
            </a:r>
            <a:r>
              <a:rPr lang="en-US" baseline="0" dirty="0" smtClean="0">
                <a:latin typeface="Verdana" pitchFamily="34" charset="0"/>
                <a:cs typeface="Times New Roman" pitchFamily="-110" charset="0"/>
              </a:rPr>
              <a:t>audio file where David is talking about the Affective network – this will need to be linked to the audio button on this slide. </a:t>
            </a:r>
          </a:p>
          <a:p>
            <a:pPr eaLnBrk="1" hangingPunct="1"/>
            <a:endParaRPr lang="en-US" dirty="0" smtClean="0">
              <a:latin typeface="Verdana" pitchFamily="34" charset="0"/>
              <a:cs typeface="Times New Roman" pitchFamily="-110" charset="0"/>
            </a:endParaRPr>
          </a:p>
          <a:p>
            <a:pPr eaLnBrk="1" hangingPunct="1"/>
            <a:r>
              <a:rPr lang="en-US" dirty="0" smtClean="0">
                <a:latin typeface="Verdana" pitchFamily="34" charset="0"/>
                <a:cs typeface="Times New Roman" pitchFamily="-110" charset="0"/>
              </a:rPr>
              <a:t>The affective networks are located at the core of the brain and enable us to engage with tasks and influence our motivation to learn. They are responsible for developing preferences and establishing priorities and interests.</a:t>
            </a:r>
            <a:endParaRPr lang="en-US" dirty="0" smtClean="0">
              <a:cs typeface="Times New Roman" pitchFamily="-110" charset="0"/>
            </a:endParaRPr>
          </a:p>
          <a:p>
            <a:pPr eaLnBrk="1" hangingPunct="1"/>
            <a:r>
              <a:rPr lang="en-US" dirty="0" smtClean="0">
                <a:latin typeface="Verdana" pitchFamily="34" charset="0"/>
                <a:cs typeface="Times New Roman" pitchFamily="-110" charset="0"/>
              </a:rPr>
              <a:t>In learning situations, affective networks are essential to wanting to learn; visualize a high school classroom, the night before the prom – “Are students’ affective networks helping focus on the algebra lesson or on the party after the prom?” Visualize the student who has had years of reading failure in a 9</a:t>
            </a:r>
            <a:r>
              <a:rPr lang="en-US" baseline="30000" dirty="0" smtClean="0">
                <a:latin typeface="Verdana" pitchFamily="34" charset="0"/>
                <a:cs typeface="Times New Roman" pitchFamily="-110" charset="0"/>
              </a:rPr>
              <a:t>th</a:t>
            </a:r>
            <a:r>
              <a:rPr lang="en-US" dirty="0" smtClean="0">
                <a:latin typeface="Verdana" pitchFamily="34" charset="0"/>
                <a:cs typeface="Times New Roman" pitchFamily="-110" charset="0"/>
              </a:rPr>
              <a:t> grade English class, “Is this student motivated to read </a:t>
            </a:r>
            <a:r>
              <a:rPr lang="en-US" i="1" dirty="0" smtClean="0">
                <a:latin typeface="Verdana" pitchFamily="34" charset="0"/>
                <a:cs typeface="Times New Roman" pitchFamily="-110" charset="0"/>
              </a:rPr>
              <a:t>The Odyssey?”</a:t>
            </a:r>
            <a:endParaRPr lang="en-US" dirty="0" smtClean="0">
              <a:cs typeface="Times New Roman" pitchFamily="-110" charset="0"/>
            </a:endParaRPr>
          </a:p>
          <a:p>
            <a:pPr eaLnBrk="1" hangingPunct="1"/>
            <a:r>
              <a:rPr lang="en-US" dirty="0" smtClean="0">
                <a:latin typeface="Verdana" pitchFamily="34" charset="0"/>
                <a:cs typeface="Times New Roman" pitchFamily="-110" charset="0"/>
              </a:rPr>
              <a:t>Everyday examples of the affective networks in action include being motivated to get up extra early to wrap presents for a child, wanting to run to the grocery store to shop for a special dinner after a busy day at work, being nervous before a business presentation, etc.  Of course, the affective network does not work in isolation from either the recognition or strategic networks.</a:t>
            </a:r>
            <a:endParaRPr lang="en-US" dirty="0" smtClean="0">
              <a:cs typeface="Times New Roman" pitchFamily="-110" charset="0"/>
            </a:endParaRPr>
          </a:p>
          <a:p>
            <a:pPr eaLnBrk="1" hangingPunct="1"/>
            <a:r>
              <a:rPr lang="en-US" i="1" dirty="0" smtClean="0">
                <a:latin typeface="Verdana" pitchFamily="34" charset="0"/>
                <a:cs typeface="Times New Roman" pitchFamily="-110" charset="0"/>
              </a:rPr>
              <a:t>Note: Play the audio clip as David Rose presents information on the affective network.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Handout</a:t>
            </a:r>
          </a:p>
          <a:p>
            <a:r>
              <a:rPr lang="en-US" sz="1200" dirty="0" smtClean="0">
                <a:solidFill>
                  <a:srgbClr val="000000"/>
                </a:solidFill>
              </a:rPr>
              <a:t>Assumption = a hypothesis, proposition taken for granted, conjecture, accepted cause-effect relationships, gives basis for action</a:t>
            </a:r>
            <a:endParaRPr lang="en-US" dirty="0" smtClean="0"/>
          </a:p>
          <a:p>
            <a:r>
              <a:rPr lang="en-US" dirty="0" smtClean="0"/>
              <a:t>20 minutes – you</a:t>
            </a:r>
            <a:r>
              <a:rPr lang="en-US" baseline="0" dirty="0" smtClean="0"/>
              <a:t> </a:t>
            </a:r>
            <a:r>
              <a:rPr lang="en-US" dirty="0" smtClean="0"/>
              <a:t>can have choose to do</a:t>
            </a:r>
            <a:r>
              <a:rPr lang="en-US" baseline="0" dirty="0" smtClean="0"/>
              <a:t> the following for sharing or you might want to have personal thinking time and then haring with a neighbor.  </a:t>
            </a:r>
            <a:endParaRPr lang="en-US" dirty="0" smtClean="0"/>
          </a:p>
          <a:p>
            <a:endParaRPr lang="en-US" dirty="0" smtClean="0"/>
          </a:p>
          <a:p>
            <a:r>
              <a:rPr lang="en-US" dirty="0" smtClean="0"/>
              <a:t>Pass</a:t>
            </a:r>
            <a:r>
              <a:rPr lang="en-US" baseline="0" dirty="0" smtClean="0"/>
              <a:t> out colored index cards – assorted colors at each table or grouping</a:t>
            </a:r>
          </a:p>
          <a:p>
            <a:r>
              <a:rPr lang="en-US" baseline="0" dirty="0" smtClean="0"/>
              <a:t>Have participants jot down, draw, collage, make a web of their assumptions about each bullet </a:t>
            </a:r>
          </a:p>
          <a:p>
            <a:r>
              <a:rPr lang="en-US" baseline="0" dirty="0" smtClean="0"/>
              <a:t>Then have participants group  by colored index cards, introduce themselves and share their assumptions</a:t>
            </a:r>
          </a:p>
          <a:p>
            <a:r>
              <a:rPr lang="en-US" baseline="0" dirty="0" smtClean="0"/>
              <a:t>TELL PARTICIPANTS TO HOLD ONTO THEIR CARDS AS WE WILL CONTINUE TO REFERENCE BACK TO THIS</a:t>
            </a:r>
          </a:p>
          <a:p>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59034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Summary slide: From what we have learned</a:t>
            </a:r>
            <a:r>
              <a:rPr lang="en-US" baseline="0" dirty="0" smtClean="0"/>
              <a:t> from the cognitive and neurosciences science, we have development the UDL principles.  Principle 3 is Multiple means of engagement.  We will talk about the guidelines in greater detail in subsequent sessions.</a:t>
            </a:r>
            <a:endParaRPr lang="en-US" dirty="0" smtClean="0"/>
          </a:p>
        </p:txBody>
      </p:sp>
      <p:sp>
        <p:nvSpPr>
          <p:cNvPr id="4" name="Slide Number Placeholder 3"/>
          <p:cNvSpPr>
            <a:spLocks noGrp="1"/>
          </p:cNvSpPr>
          <p:nvPr>
            <p:ph type="sldNum" sz="quarter" idx="10"/>
          </p:nvPr>
        </p:nvSpPr>
        <p:spPr/>
        <p:txBody>
          <a:bodyPr/>
          <a:lstStyle/>
          <a:p>
            <a:fld id="{E3C5F8AC-F350-DD48-BED3-832BAA16A35E}"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055788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127143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beginning of reinforcing the concept that UDL is a framework for designing curriculum. You might like to note that we do not view UDL as another initiative, but rather a framework</a:t>
            </a:r>
            <a:r>
              <a:rPr lang="en-US" baseline="0" dirty="0" smtClean="0"/>
              <a:t> for thinking about and aligning other initiatives. Also, in your presentation of this concept, you might reinforce the idea that we want to enable all learners to gain knowledge, skills, and enthusiasm for learning.  This message will be repeated in later sessions in which we present the three networks of recognition, strategic, and affective.</a:t>
            </a:r>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UDL assumptions</a:t>
            </a:r>
          </a:p>
          <a:p>
            <a:r>
              <a:rPr lang="en-US" dirty="0" smtClean="0"/>
              <a:t> After</a:t>
            </a:r>
            <a:r>
              <a:rPr lang="en-US" baseline="0" dirty="0" smtClean="0"/>
              <a:t> recognizing personal assumptions, we are now ready to highlight prevailing UDL assumptions.</a:t>
            </a:r>
            <a:endParaRPr lang="en-US" dirty="0" smtClean="0"/>
          </a:p>
          <a:p>
            <a:r>
              <a:rPr lang="en-US" baseline="0" dirty="0" smtClean="0"/>
              <a:t>Present the UDL assumptions and then deconstruct these in the following slides.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563658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320" marR="0" lvl="0" indent="-274320" algn="l" defTabSz="914400" rtl="0" eaLnBrk="1" fontAlgn="auto" latinLnBrk="0" hangingPunct="1">
              <a:lnSpc>
                <a:spcPct val="125000"/>
              </a:lnSpc>
              <a:spcBef>
                <a:spcPct val="20000"/>
              </a:spcBef>
              <a:spcAft>
                <a:spcPct val="25000"/>
              </a:spcAft>
              <a:buClr>
                <a:schemeClr val="accent1"/>
              </a:buClr>
              <a:buSzPct val="85000"/>
              <a:tabLst/>
              <a:defRPr/>
            </a:pPr>
            <a:r>
              <a:rPr kumimoji="0" lang="en-US" altLang="en-US" sz="2400" b="0" i="0" u="none" strike="noStrike" kern="1200" cap="none" spc="0" normalizeH="0" baseline="0" noProof="0" dirty="0" smtClean="0">
                <a:ln>
                  <a:noFill/>
                </a:ln>
                <a:solidFill>
                  <a:schemeClr val="tx2"/>
                </a:solidFill>
                <a:effectLst/>
                <a:uLnTx/>
                <a:uFillTx/>
                <a:latin typeface="Times New Roman" pitchFamily="18" charset="0"/>
                <a:ea typeface="+mn-ea"/>
                <a:cs typeface="+mn-cs"/>
              </a:rPr>
              <a:t>Drawbacks of Retrofitting:</a:t>
            </a:r>
          </a:p>
          <a:p>
            <a:pPr marL="274320" marR="0" lvl="0" indent="-274320" algn="l" defTabSz="914400" rtl="0" eaLnBrk="1" fontAlgn="auto" latinLnBrk="0" hangingPunct="1">
              <a:lnSpc>
                <a:spcPct val="50000"/>
              </a:lnSpc>
              <a:spcBef>
                <a:spcPct val="20000"/>
              </a:spcBef>
              <a:spcAft>
                <a:spcPts val="0"/>
              </a:spcAft>
              <a:buClr>
                <a:schemeClr val="accent1"/>
              </a:buClr>
              <a:buSzPct val="85000"/>
              <a:buFont typeface="Wingdings 2"/>
              <a:buChar char=""/>
              <a:tabLst/>
              <a:defRPr/>
            </a:pPr>
            <a:endParaRPr kumimoji="0" lang="en-US" altLang="en-US" sz="24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p>
            <a:pPr marL="548640" marR="0" lvl="1" indent="-274320" algn="l" defTabSz="914400" rtl="0" eaLnBrk="1" fontAlgn="auto" latinLnBrk="0" hangingPunct="1">
              <a:lnSpc>
                <a:spcPct val="125000"/>
              </a:lnSpc>
              <a:spcBef>
                <a:spcPct val="20000"/>
              </a:spcBef>
              <a:spcAft>
                <a:spcPct val="25000"/>
              </a:spcAft>
              <a:buClr>
                <a:schemeClr val="accent2"/>
              </a:buClr>
              <a:buSzPct val="70000"/>
              <a:buFont typeface="Wingdings"/>
              <a:buChar char=""/>
              <a:tabLst/>
              <a:defRPr/>
            </a:pPr>
            <a:r>
              <a:rPr kumimoji="0" lang="en-US" altLang="en-US" sz="2400" b="0" i="0" u="none" strike="noStrike" kern="1200" cap="none" spc="0" normalizeH="0" baseline="0" noProof="0" dirty="0" smtClean="0">
                <a:ln>
                  <a:noFill/>
                </a:ln>
                <a:solidFill>
                  <a:schemeClr val="tx2"/>
                </a:solidFill>
                <a:effectLst/>
                <a:uLnTx/>
                <a:uFillTx/>
                <a:latin typeface="Times New Roman" pitchFamily="18" charset="0"/>
                <a:ea typeface="+mn-ea"/>
                <a:cs typeface="+mn-cs"/>
              </a:rPr>
              <a:t>Each retrofit solves only one local problem</a:t>
            </a:r>
          </a:p>
          <a:p>
            <a:pPr marL="548640" marR="0" lvl="1" indent="-274320" algn="l" defTabSz="914400" rtl="0" eaLnBrk="1" fontAlgn="auto" latinLnBrk="0" hangingPunct="1">
              <a:lnSpc>
                <a:spcPct val="125000"/>
              </a:lnSpc>
              <a:spcBef>
                <a:spcPct val="20000"/>
              </a:spcBef>
              <a:spcAft>
                <a:spcPct val="25000"/>
              </a:spcAft>
              <a:buClr>
                <a:schemeClr val="accent2"/>
              </a:buClr>
              <a:buSzPct val="70000"/>
              <a:buFont typeface="Wingdings"/>
              <a:buChar char=""/>
              <a:tabLst/>
              <a:defRPr/>
            </a:pPr>
            <a:r>
              <a:rPr kumimoji="0" lang="en-US" altLang="en-US" sz="2400" b="0" i="0" u="none" strike="noStrike" kern="1200" cap="none" spc="0" normalizeH="0" baseline="0" noProof="0" dirty="0" smtClean="0">
                <a:ln>
                  <a:noFill/>
                </a:ln>
                <a:solidFill>
                  <a:schemeClr val="tx2"/>
                </a:solidFill>
                <a:effectLst/>
                <a:uLnTx/>
                <a:uFillTx/>
                <a:latin typeface="Times New Roman" pitchFamily="18" charset="0"/>
                <a:ea typeface="+mn-ea"/>
                <a:cs typeface="+mn-cs"/>
              </a:rPr>
              <a:t>Retrofitting can be costly</a:t>
            </a:r>
          </a:p>
          <a:p>
            <a:pPr marL="548640" marR="0" lvl="1" indent="-274320" algn="l" defTabSz="914400" rtl="0" eaLnBrk="1" fontAlgn="auto" latinLnBrk="0" hangingPunct="1">
              <a:lnSpc>
                <a:spcPct val="125000"/>
              </a:lnSpc>
              <a:spcBef>
                <a:spcPct val="20000"/>
              </a:spcBef>
              <a:spcAft>
                <a:spcPct val="25000"/>
              </a:spcAft>
              <a:buClr>
                <a:schemeClr val="accent2"/>
              </a:buClr>
              <a:buSzPct val="70000"/>
              <a:buFont typeface="Wingdings"/>
              <a:buChar char=""/>
              <a:tabLst/>
              <a:defRPr/>
            </a:pPr>
            <a:r>
              <a:rPr kumimoji="0" lang="en-US" altLang="en-US" sz="2400" b="0" i="0" u="none" strike="noStrike" kern="1200" cap="none" spc="0" normalizeH="0" baseline="0" noProof="0" dirty="0" smtClean="0">
                <a:ln>
                  <a:noFill/>
                </a:ln>
                <a:solidFill>
                  <a:schemeClr val="tx2"/>
                </a:solidFill>
                <a:effectLst/>
                <a:uLnTx/>
                <a:uFillTx/>
                <a:latin typeface="Times New Roman" pitchFamily="18" charset="0"/>
                <a:ea typeface="+mn-ea"/>
                <a:cs typeface="+mn-cs"/>
              </a:rPr>
              <a:t>Many retrofits are UGLY!</a:t>
            </a:r>
          </a:p>
          <a:p>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to </a:t>
            </a:r>
            <a:r>
              <a:rPr lang="en-US" dirty="0" err="1" smtClean="0"/>
              <a:t>udl</a:t>
            </a:r>
            <a:endParaRPr lang="en-US" dirty="0" smtClean="0"/>
          </a:p>
          <a:p>
            <a:r>
              <a:rPr lang="en-US" dirty="0" smtClean="0"/>
              <a:t>History of beginnings of cast, subject dear to my heart</a:t>
            </a:r>
          </a:p>
          <a:p>
            <a:r>
              <a:rPr lang="en-US" sz="1200" kern="1200" dirty="0" smtClean="0">
                <a:solidFill>
                  <a:schemeClr val="tx1"/>
                </a:solidFill>
                <a:latin typeface="+mn-lt"/>
                <a:ea typeface="+mn-ea"/>
                <a:cs typeface="+mn-cs"/>
              </a:rPr>
              <a:t>Early 80’s, hospital ---a lot of time and effort not much result, kids not active/passive recipients. Computers for us, productivity, idea of giving tools</a:t>
            </a:r>
          </a:p>
          <a:p>
            <a:r>
              <a:rPr lang="en-US" sz="1200" kern="1200" dirty="0" smtClean="0">
                <a:solidFill>
                  <a:schemeClr val="tx1"/>
                </a:solidFill>
                <a:latin typeface="+mn-lt"/>
                <a:ea typeface="+mn-ea"/>
                <a:cs typeface="+mn-cs"/>
              </a:rPr>
              <a:t>Started out with LD focus – WP with spell check, the ideas important, not the mechanics, depending upon the goal. Tools to scaffold areas of weakness and put learning where it ought to be, at the point of cognitive challenge.</a:t>
            </a:r>
          </a:p>
          <a:p>
            <a:endParaRPr lang="en-US" dirty="0" smtClean="0"/>
          </a:p>
          <a:p>
            <a:r>
              <a:rPr lang="en-US" sz="1200" kern="1200" dirty="0" smtClean="0">
                <a:solidFill>
                  <a:schemeClr val="tx1"/>
                </a:solidFill>
                <a:latin typeface="+mn-lt"/>
                <a:ea typeface="+mn-ea"/>
                <a:cs typeface="+mn-cs"/>
              </a:rPr>
              <a:t>At first, used applications such as WP’s and drawing programs, </a:t>
            </a:r>
            <a:r>
              <a:rPr lang="en-US" sz="1200" kern="1200" dirty="0" err="1" smtClean="0">
                <a:solidFill>
                  <a:schemeClr val="tx1"/>
                </a:solidFill>
                <a:latin typeface="+mn-lt"/>
                <a:ea typeface="+mn-ea"/>
                <a:cs typeface="+mn-cs"/>
              </a:rPr>
              <a:t>ed</a:t>
            </a:r>
            <a:r>
              <a:rPr lang="en-US" sz="1200" kern="1200" dirty="0" smtClean="0">
                <a:solidFill>
                  <a:schemeClr val="tx1"/>
                </a:solidFill>
                <a:latin typeface="+mn-lt"/>
                <a:ea typeface="+mn-ea"/>
                <a:cs typeface="+mn-cs"/>
              </a:rPr>
              <a:t> software, then with scanner and authoring tools, making digital versions of test, digital books, embedding supports for different kids – matt, mason, </a:t>
            </a:r>
            <a:r>
              <a:rPr lang="en-US" sz="1200" kern="1200" dirty="0" err="1" smtClean="0">
                <a:solidFill>
                  <a:schemeClr val="tx1"/>
                </a:solidFill>
                <a:latin typeface="+mn-lt"/>
                <a:ea typeface="+mn-ea"/>
                <a:cs typeface="+mn-cs"/>
              </a:rPr>
              <a:t>megan</a:t>
            </a:r>
            <a:r>
              <a:rPr lang="en-US" sz="1200" kern="1200" dirty="0" smtClean="0">
                <a:solidFill>
                  <a:schemeClr val="tx1"/>
                </a:solidFill>
                <a:latin typeface="+mn-lt"/>
                <a:ea typeface="+mn-ea"/>
                <a:cs typeface="+mn-cs"/>
              </a:rPr>
              <a:t> -- Multiple clients, different digital books – then realized, why not make one with options behind the main page, if you need X you can have it, if not, it is not in the way. Text could read aloud, be shown any size and color, options could scan sequentially on the screen so users could control screen with single switch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was the beginning of a Copernican shift for us in our thinking: the barriers to learning for students with disabilities lay not in the students but in the curriculum itself – in fact, many disabilities occur only in the intersection between the learner and the methods and materials available for learning – with flexible and appropriate materials and methods, the student is a learner like any other.</a:t>
            </a:r>
          </a:p>
          <a:p>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to </a:t>
            </a:r>
            <a:r>
              <a:rPr lang="en-US" dirty="0" err="1" smtClean="0"/>
              <a:t>udl</a:t>
            </a:r>
            <a:endParaRPr lang="en-US" dirty="0" smtClean="0"/>
          </a:p>
          <a:p>
            <a:r>
              <a:rPr lang="en-US" dirty="0" smtClean="0"/>
              <a:t>History of beginnings of cast, subject dear to my heart</a:t>
            </a:r>
          </a:p>
          <a:p>
            <a:r>
              <a:rPr lang="en-US" sz="1200" kern="1200" dirty="0" smtClean="0">
                <a:solidFill>
                  <a:schemeClr val="tx1"/>
                </a:solidFill>
                <a:latin typeface="+mn-lt"/>
                <a:ea typeface="+mn-ea"/>
                <a:cs typeface="+mn-cs"/>
              </a:rPr>
              <a:t>Early 80’s, hospital ---a lot of time and effort not much result, kids not active/passive recipients. Computers for us, productivity, idea of giving tools</a:t>
            </a:r>
          </a:p>
          <a:p>
            <a:r>
              <a:rPr lang="en-US" sz="1200" kern="1200" dirty="0" smtClean="0">
                <a:solidFill>
                  <a:schemeClr val="tx1"/>
                </a:solidFill>
                <a:latin typeface="+mn-lt"/>
                <a:ea typeface="+mn-ea"/>
                <a:cs typeface="+mn-cs"/>
              </a:rPr>
              <a:t>Started out with LD focus – WP with spell check, the ideas important, not the mechanics, depending upon the goal. Tools to scaffold areas of weakness and put learning where it ought to be, at the point of cognitive challenge.</a:t>
            </a:r>
          </a:p>
          <a:p>
            <a:endParaRPr lang="en-US" dirty="0" smtClean="0"/>
          </a:p>
          <a:p>
            <a:r>
              <a:rPr lang="en-US" sz="1200" kern="1200" dirty="0" smtClean="0">
                <a:solidFill>
                  <a:schemeClr val="tx1"/>
                </a:solidFill>
                <a:latin typeface="+mn-lt"/>
                <a:ea typeface="+mn-ea"/>
                <a:cs typeface="+mn-cs"/>
              </a:rPr>
              <a:t>At first, used applications such as WP’s and drawing programs, </a:t>
            </a:r>
            <a:r>
              <a:rPr lang="en-US" sz="1200" kern="1200" dirty="0" err="1" smtClean="0">
                <a:solidFill>
                  <a:schemeClr val="tx1"/>
                </a:solidFill>
                <a:latin typeface="+mn-lt"/>
                <a:ea typeface="+mn-ea"/>
                <a:cs typeface="+mn-cs"/>
              </a:rPr>
              <a:t>ed</a:t>
            </a:r>
            <a:r>
              <a:rPr lang="en-US" sz="1200" kern="1200" dirty="0" smtClean="0">
                <a:solidFill>
                  <a:schemeClr val="tx1"/>
                </a:solidFill>
                <a:latin typeface="+mn-lt"/>
                <a:ea typeface="+mn-ea"/>
                <a:cs typeface="+mn-cs"/>
              </a:rPr>
              <a:t> software, then with scanner and authoring tools, making digital versions of test, digital books, embedding supports for different kids – matt, mason, </a:t>
            </a:r>
            <a:r>
              <a:rPr lang="en-US" sz="1200" kern="1200" dirty="0" err="1" smtClean="0">
                <a:solidFill>
                  <a:schemeClr val="tx1"/>
                </a:solidFill>
                <a:latin typeface="+mn-lt"/>
                <a:ea typeface="+mn-ea"/>
                <a:cs typeface="+mn-cs"/>
              </a:rPr>
              <a:t>megan</a:t>
            </a:r>
            <a:r>
              <a:rPr lang="en-US" sz="1200" kern="1200" dirty="0" smtClean="0">
                <a:solidFill>
                  <a:schemeClr val="tx1"/>
                </a:solidFill>
                <a:latin typeface="+mn-lt"/>
                <a:ea typeface="+mn-ea"/>
                <a:cs typeface="+mn-cs"/>
              </a:rPr>
              <a:t> -- Multiple clients, different digital books – then realized, why not make one with options behind the main page, if you need X you can have it, if not, it is not in the way. Text could read aloud, be shown any size and color, options could scan sequentially on the screen so users could control screen with single switch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was the beginning of a Copernican shift for us in our thinking: the barriers to learning for students with disabilities lay not in the students but in the curriculum itself – in fact, many disabilities occur only in the intersection between the learner and the methods and materials available for learning – with flexible and appropriate materials and methods, the student is a learner like any other.</a:t>
            </a:r>
          </a:p>
          <a:p>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C5F8AC-F350-DD48-BED3-832BAA16A35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2362200" y="1143000"/>
            <a:ext cx="5638800" cy="2438400"/>
          </a:xfrm>
        </p:spPr>
        <p:txBody>
          <a:bodyPr/>
          <a:lstStyle>
            <a:lvl1pPr>
              <a:defRPr sz="4400"/>
            </a:lvl1pPr>
          </a:lstStyle>
          <a:p>
            <a:r>
              <a:rPr lang="en-US" smtClean="0"/>
              <a:t>Click to edit Master title style</a:t>
            </a:r>
            <a:endParaRPr lang="en-US"/>
          </a:p>
        </p:txBody>
      </p:sp>
      <p:sp>
        <p:nvSpPr>
          <p:cNvPr id="3105" name="Rectangle 33"/>
          <p:cNvSpPr>
            <a:spLocks noGrp="1" noChangeArrowheads="1"/>
          </p:cNvSpPr>
          <p:nvPr>
            <p:ph type="subTitle" sz="quarter" idx="1"/>
          </p:nvPr>
        </p:nvSpPr>
        <p:spPr>
          <a:xfrm>
            <a:off x="2667000" y="3886200"/>
            <a:ext cx="5334000" cy="1285875"/>
          </a:xfrm>
        </p:spPr>
        <p:txBody>
          <a:bodyPr/>
          <a:lstStyle>
            <a:lvl1pPr marL="0" indent="0">
              <a:buFont typeface="Wingdings" pitchFamily="2" charset="2"/>
              <a:buNone/>
              <a:defRPr sz="1800"/>
            </a:lvl1pPr>
          </a:lstStyle>
          <a:p>
            <a:r>
              <a:rPr lang="en-US" smtClean="0"/>
              <a:t>Click to edit Master subtitle style</a:t>
            </a:r>
            <a:endParaRPr lang="en-US"/>
          </a:p>
        </p:txBody>
      </p:sp>
      <p:sp>
        <p:nvSpPr>
          <p:cNvPr id="3166" name="Rectangle 94"/>
          <p:cNvSpPr>
            <a:spLocks noGrp="1" noChangeArrowheads="1"/>
          </p:cNvSpPr>
          <p:nvPr>
            <p:ph type="dt" sz="quarter" idx="2"/>
          </p:nvPr>
        </p:nvSpPr>
        <p:spPr/>
        <p:txBody>
          <a:bodyPr/>
          <a:lstStyle>
            <a:lvl1pPr>
              <a:defRPr/>
            </a:lvl1pPr>
          </a:lstStyle>
          <a:p>
            <a:endParaRPr lang="en-US"/>
          </a:p>
        </p:txBody>
      </p:sp>
      <p:sp>
        <p:nvSpPr>
          <p:cNvPr id="3167" name="Rectangle 95"/>
          <p:cNvSpPr>
            <a:spLocks noGrp="1" noChangeArrowheads="1"/>
          </p:cNvSpPr>
          <p:nvPr>
            <p:ph type="ftr" sz="quarter" idx="3"/>
          </p:nvPr>
        </p:nvSpPr>
        <p:spPr/>
        <p:txBody>
          <a:bodyPr/>
          <a:lstStyle>
            <a:lvl1pPr>
              <a:defRPr/>
            </a:lvl1pPr>
          </a:lstStyle>
          <a:p>
            <a:endParaRPr lang="en-US"/>
          </a:p>
        </p:txBody>
      </p:sp>
      <p:sp>
        <p:nvSpPr>
          <p:cNvPr id="3168" name="Rectangle 96"/>
          <p:cNvSpPr>
            <a:spLocks noGrp="1" noChangeArrowheads="1"/>
          </p:cNvSpPr>
          <p:nvPr>
            <p:ph type="sldNum" sz="quarter" idx="4"/>
          </p:nvPr>
        </p:nvSpPr>
        <p:spPr/>
        <p:txBody>
          <a:bodyPr/>
          <a:lstStyle>
            <a:lvl1pPr>
              <a:defRPr/>
            </a:lvl1pPr>
          </a:lstStyle>
          <a:p>
            <a:fld id="{7233F658-F3D7-46FB-B4CD-590F353DC7A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D8ECCF-5DBE-4456-A5CA-653BC9858C1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638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228600"/>
            <a:ext cx="4762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7E2AC3-D1B5-4DF4-8804-42D14EBFD8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CB2AA8-E886-4F22-8EEB-86690E58F9C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896ECA-C2DA-4AE7-89BE-77A1EB42FA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2C4C7C-C28F-479F-A8A4-BE02B97E382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C398634-6ABD-4B61-9B3A-FD2D46F4B4B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86D192-72B2-424C-B6FA-B8CEE27DEEB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7A7150-AADE-471E-AD91-0DC72F5375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6FE62A-A110-4C83-B454-10E276F3B5A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B75AD5-CFF6-4241-A1EB-52E728D3E86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56" name="Rectangle 32"/>
          <p:cNvSpPr>
            <a:spLocks noGrp="1" noChangeArrowheads="1"/>
          </p:cNvSpPr>
          <p:nvPr>
            <p:ph type="title"/>
          </p:nvPr>
        </p:nvSpPr>
        <p:spPr bwMode="auto">
          <a:xfrm>
            <a:off x="1981200" y="228600"/>
            <a:ext cx="6553200" cy="9906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57" name="Rectangle 33"/>
          <p:cNvSpPr>
            <a:spLocks noGrp="1" noChangeArrowheads="1"/>
          </p:cNvSpPr>
          <p:nvPr>
            <p:ph type="body" idx="1"/>
          </p:nvPr>
        </p:nvSpPr>
        <p:spPr bwMode="auto">
          <a:xfrm>
            <a:off x="2286000" y="1371600"/>
            <a:ext cx="624840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8" name="Rectangle 44"/>
          <p:cNvSpPr>
            <a:spLocks noGrp="1" noChangeArrowheads="1"/>
          </p:cNvSpPr>
          <p:nvPr>
            <p:ph type="dt" sz="quarter" idx="2"/>
          </p:nvPr>
        </p:nvSpPr>
        <p:spPr bwMode="auto">
          <a:xfrm>
            <a:off x="1524000" y="6324600"/>
            <a:ext cx="13716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000">
                <a:latin typeface="+mn-lt"/>
              </a:defRPr>
            </a:lvl1pPr>
          </a:lstStyle>
          <a:p>
            <a:endParaRPr lang="en-US"/>
          </a:p>
        </p:txBody>
      </p:sp>
      <p:sp>
        <p:nvSpPr>
          <p:cNvPr id="1069" name="Rectangle 45"/>
          <p:cNvSpPr>
            <a:spLocks noGrp="1" noChangeArrowheads="1"/>
          </p:cNvSpPr>
          <p:nvPr>
            <p:ph type="ftr" sz="quarter" idx="3"/>
          </p:nvPr>
        </p:nvSpPr>
        <p:spPr bwMode="auto">
          <a:xfrm>
            <a:off x="3048000" y="6324600"/>
            <a:ext cx="4267200" cy="381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000">
                <a:latin typeface="+mn-lt"/>
              </a:defRPr>
            </a:lvl1pPr>
          </a:lstStyle>
          <a:p>
            <a:endParaRPr lang="en-US"/>
          </a:p>
        </p:txBody>
      </p:sp>
      <p:sp>
        <p:nvSpPr>
          <p:cNvPr id="1070" name="Rectangle 46"/>
          <p:cNvSpPr>
            <a:spLocks noGrp="1" noChangeArrowheads="1"/>
          </p:cNvSpPr>
          <p:nvPr>
            <p:ph type="sldNum" sz="quarter" idx="4"/>
          </p:nvPr>
        </p:nvSpPr>
        <p:spPr bwMode="auto">
          <a:xfrm>
            <a:off x="7467600" y="6324600"/>
            <a:ext cx="10668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000">
                <a:latin typeface="+mn-lt"/>
              </a:defRPr>
            </a:lvl1pPr>
          </a:lstStyle>
          <a:p>
            <a:fld id="{992B4442-23A6-4C58-9C1E-34FEA180945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8WClnVjCEV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pscurriculumandinstruction.weebly.com/writing-resources.html" TargetMode="External"/><Relationship Id="rId3" Type="http://schemas.openxmlformats.org/officeDocument/2006/relationships/image" Target="../media/image1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psearlychildhood.weebly.com/ideas-of-stories-fiction.html" TargetMode="External"/><Relationship Id="rId3" Type="http://schemas.openxmlformats.org/officeDocument/2006/relationships/image" Target="../media/image1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df"/><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hyperlink" Target="http://www.udlcenter.org/aboutudl/udlguidelines/principle1" TargetMode="External"/><Relationship Id="rId4" Type="http://schemas.openxmlformats.org/officeDocument/2006/relationships/image" Target="../media/image22.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1" name="Rectangle 5"/>
          <p:cNvSpPr>
            <a:spLocks noGrp="1" noChangeArrowheads="1"/>
          </p:cNvSpPr>
          <p:nvPr>
            <p:ph type="ctrTitle"/>
          </p:nvPr>
        </p:nvSpPr>
        <p:spPr>
          <a:xfrm>
            <a:off x="2362200" y="1143000"/>
            <a:ext cx="5638800" cy="3276600"/>
          </a:xfrm>
        </p:spPr>
        <p:txBody>
          <a:bodyPr/>
          <a:lstStyle/>
          <a:p>
            <a:r>
              <a:rPr lang="en-US" dirty="0" smtClean="0"/>
              <a:t>UDL: Addressing the Variability of All </a:t>
            </a:r>
            <a:r>
              <a:rPr lang="en-US" dirty="0" smtClean="0"/>
              <a:t>Learners in Writing Workshop and Storytelling</a:t>
            </a:r>
            <a:endParaRPr lang="en-US" dirty="0"/>
          </a:p>
        </p:txBody>
      </p:sp>
      <p:sp>
        <p:nvSpPr>
          <p:cNvPr id="4102" name="Rectangle 6"/>
          <p:cNvSpPr>
            <a:spLocks noGrp="1" noChangeArrowheads="1"/>
          </p:cNvSpPr>
          <p:nvPr>
            <p:ph type="subTitle" idx="1"/>
          </p:nvPr>
        </p:nvSpPr>
        <p:spPr>
          <a:xfrm>
            <a:off x="2362200" y="4876800"/>
            <a:ext cx="5334000" cy="1285875"/>
          </a:xfrm>
        </p:spPr>
        <p:txBody>
          <a:bodyPr/>
          <a:lstStyle/>
          <a:p>
            <a:r>
              <a:rPr lang="en-US" sz="2800" dirty="0" smtClean="0"/>
              <a:t>April 2, 2014</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a:srcRect/>
          <a:stretch>
            <a:fillRect/>
          </a:stretch>
        </p:blipFill>
        <p:spPr bwMode="auto">
          <a:xfrm>
            <a:off x="1828800" y="1828800"/>
            <a:ext cx="6400800" cy="4325112"/>
          </a:xfrm>
          <a:prstGeom prst="rect">
            <a:avLst/>
          </a:prstGeom>
          <a:noFill/>
          <a:ln w="12700">
            <a:noFill/>
            <a:miter lim="800000"/>
            <a:headEnd/>
            <a:tailEnd/>
          </a:ln>
        </p:spPr>
      </p:pic>
      <p:sp>
        <p:nvSpPr>
          <p:cNvPr id="2" name="Title 1"/>
          <p:cNvSpPr>
            <a:spLocks noGrp="1"/>
          </p:cNvSpPr>
          <p:nvPr>
            <p:ph type="title"/>
          </p:nvPr>
        </p:nvSpPr>
        <p:spPr>
          <a:xfrm>
            <a:off x="1981200" y="228600"/>
            <a:ext cx="6629400" cy="1371600"/>
          </a:xfrm>
        </p:spPr>
        <p:txBody>
          <a:bodyPr>
            <a:noAutofit/>
          </a:bodyPr>
          <a:lstStyle/>
          <a:p>
            <a:r>
              <a:rPr lang="en-US" dirty="0" smtClean="0"/>
              <a:t>Universal Design … an example of </a:t>
            </a:r>
            <a:r>
              <a:rPr lang="en-US" dirty="0" smtClean="0"/>
              <a:t>change…retrofitting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729662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 A Conceptual Shift</a:t>
            </a:r>
            <a:endParaRPr lang="en-US" dirty="0"/>
          </a:p>
        </p:txBody>
      </p:sp>
      <p:pic>
        <p:nvPicPr>
          <p:cNvPr id="4" name="Picture 8"/>
          <p:cNvPicPr preferRelativeResize="0">
            <a:picLocks noChangeArrowheads="1"/>
          </p:cNvPicPr>
          <p:nvPr/>
        </p:nvPicPr>
        <p:blipFill>
          <a:blip r:embed="rId2"/>
          <a:srcRect/>
          <a:stretch>
            <a:fillRect/>
          </a:stretch>
        </p:blipFill>
        <p:spPr bwMode="auto">
          <a:xfrm>
            <a:off x="2144528" y="1527048"/>
            <a:ext cx="5780272" cy="3730752"/>
          </a:xfrm>
          <a:prstGeom prst="rect">
            <a:avLst/>
          </a:prstGeom>
          <a:noFill/>
          <a:ln w="9525">
            <a:noFill/>
            <a:miter lim="800000"/>
            <a:headEnd/>
            <a:tailEnd/>
          </a:ln>
        </p:spPr>
      </p:pic>
      <p:sp>
        <p:nvSpPr>
          <p:cNvPr id="6" name="Rectangle 3"/>
          <p:cNvSpPr txBox="1">
            <a:spLocks noChangeArrowheads="1"/>
          </p:cNvSpPr>
          <p:nvPr/>
        </p:nvSpPr>
        <p:spPr>
          <a:xfrm>
            <a:off x="1219200" y="5486400"/>
            <a:ext cx="7561135" cy="1246647"/>
          </a:xfrm>
          <a:prstGeom prst="rect">
            <a:avLst/>
          </a:prstGeom>
          <a:noFill/>
          <a:ln/>
        </p:spPr>
        <p:txBody>
          <a:bodyPr vert="horz">
            <a:normAutofit lnSpcReduction="10000"/>
          </a:bodyPr>
          <a:lstStyle/>
          <a:p>
            <a:pPr marL="114300" marR="0" lvl="1" indent="1588" algn="l" defTabSz="914400" rtl="0" eaLnBrk="1" fontAlgn="auto" latinLnBrk="0" hangingPunct="1">
              <a:lnSpc>
                <a:spcPct val="100000"/>
              </a:lnSpc>
              <a:spcBef>
                <a:spcPct val="20000"/>
              </a:spcBef>
              <a:spcAft>
                <a:spcPts val="0"/>
              </a:spcAft>
              <a:buClr>
                <a:schemeClr val="accent2"/>
              </a:buClr>
              <a:buSzPct val="70000"/>
              <a:tabLst/>
              <a:defRPr/>
            </a:pPr>
            <a:r>
              <a:rPr kumimoji="0" lang="en-US" sz="2400" b="0" i="1" u="none" strike="noStrike" kern="1200" cap="none" spc="0" normalizeH="0" baseline="0" noProof="0" dirty="0" smtClean="0">
                <a:ln>
                  <a:noFill/>
                </a:ln>
                <a:effectLst/>
                <a:uLnTx/>
                <a:uFillTx/>
                <a:latin typeface="Arial"/>
                <a:ea typeface="+mn-ea"/>
                <a:cs typeface="+mn-cs"/>
              </a:rPr>
              <a:t>“</a:t>
            </a:r>
            <a:r>
              <a:rPr kumimoji="0" lang="en-US" sz="2400" b="0" i="1" u="none" strike="noStrike" kern="1200" cap="none" spc="0" normalizeH="0" baseline="0" noProof="0" dirty="0" smtClean="0">
                <a:ln>
                  <a:noFill/>
                </a:ln>
                <a:effectLst/>
                <a:uLnTx/>
                <a:uFillTx/>
                <a:latin typeface="Georgia" pitchFamily="18" charset="0"/>
                <a:ea typeface="+mn-ea"/>
                <a:cs typeface="+mn-cs"/>
              </a:rPr>
              <a:t>Consider the needs of the broadest possible range of users from the beginning</a:t>
            </a:r>
            <a:r>
              <a:rPr kumimoji="0" lang="en-US" sz="2400" b="0" i="1" u="none" strike="noStrike" kern="1200" cap="none" spc="0" normalizeH="0" baseline="0" noProof="0" dirty="0" smtClean="0">
                <a:ln>
                  <a:noFill/>
                </a:ln>
                <a:effectLst/>
                <a:uLnTx/>
                <a:uFillTx/>
                <a:latin typeface="Arial"/>
                <a:ea typeface="+mn-ea"/>
                <a:cs typeface="+mn-cs"/>
              </a:rPr>
              <a:t>”</a:t>
            </a:r>
            <a:endParaRPr kumimoji="0" lang="en-US" sz="2400" b="0" i="1" u="none" strike="noStrike" kern="1200" cap="none" spc="0" normalizeH="0" baseline="0" noProof="0" dirty="0" smtClean="0">
              <a:ln>
                <a:noFill/>
              </a:ln>
              <a:effectLst/>
              <a:uLnTx/>
              <a:uFillTx/>
              <a:latin typeface="Georgia" pitchFamily="18" charset="0"/>
              <a:ea typeface="+mn-ea"/>
              <a:cs typeface="+mn-cs"/>
            </a:endParaRPr>
          </a:p>
          <a:p>
            <a:pPr marL="0" marR="0" lvl="0" indent="0" algn="r" defTabSz="914400" rtl="0" eaLnBrk="1" fontAlgn="auto" latinLnBrk="0" hangingPunct="1">
              <a:lnSpc>
                <a:spcPct val="100000"/>
              </a:lnSpc>
              <a:spcBef>
                <a:spcPct val="20000"/>
              </a:spcBef>
              <a:spcAft>
                <a:spcPts val="0"/>
              </a:spcAft>
              <a:buClr>
                <a:schemeClr val="accent1"/>
              </a:buClr>
              <a:buSzPct val="85000"/>
              <a:tabLst/>
              <a:defRPr/>
            </a:pPr>
            <a:r>
              <a:rPr kumimoji="0" lang="en-US" sz="2400" b="1" i="0" u="none" strike="noStrike" kern="1200" cap="none" spc="0" normalizeH="0" baseline="0" noProof="0" dirty="0" smtClean="0">
                <a:ln>
                  <a:noFill/>
                </a:ln>
                <a:effectLst/>
                <a:uLnTx/>
                <a:uFillTx/>
                <a:latin typeface="+mn-lt"/>
                <a:ea typeface="+mn-ea"/>
                <a:cs typeface="+mn-cs"/>
              </a:rPr>
              <a:t>-- Architect, Ron Mace</a:t>
            </a:r>
          </a:p>
          <a:p>
            <a:pPr marL="0" marR="0" lvl="0" indent="0" algn="l" defTabSz="914400" rtl="0" eaLnBrk="1" fontAlgn="auto" latinLnBrk="0" hangingPunct="1">
              <a:lnSpc>
                <a:spcPct val="80000"/>
              </a:lnSpc>
              <a:spcBef>
                <a:spcPct val="20000"/>
              </a:spcBef>
              <a:spcAft>
                <a:spcPts val="0"/>
              </a:spcAft>
              <a:buClr>
                <a:schemeClr val="accent1"/>
              </a:buClr>
              <a:buSzPct val="85000"/>
              <a:buFont typeface="Wingdings 2"/>
              <a:buChar char=""/>
              <a:tabLst/>
              <a:defRPr/>
            </a:pPr>
            <a:endParaRPr kumimoji="0" lang="en-US" sz="2400" b="1"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960582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UD Assumptions</a:t>
            </a:r>
            <a:endParaRPr lang="en-US" dirty="0"/>
          </a:p>
        </p:txBody>
      </p:sp>
      <p:sp>
        <p:nvSpPr>
          <p:cNvPr id="5" name="TextBox 4"/>
          <p:cNvSpPr txBox="1"/>
          <p:nvPr/>
        </p:nvSpPr>
        <p:spPr>
          <a:xfrm>
            <a:off x="1371600" y="1828800"/>
            <a:ext cx="6936828" cy="4524315"/>
          </a:xfrm>
          <a:prstGeom prst="rect">
            <a:avLst/>
          </a:prstGeom>
          <a:noFill/>
        </p:spPr>
        <p:txBody>
          <a:bodyPr wrap="square" rtlCol="0">
            <a:spAutoFit/>
          </a:bodyPr>
          <a:lstStyle/>
          <a:p>
            <a:pPr marL="228600" indent="-228600"/>
            <a:r>
              <a:rPr lang="en-US" sz="3200" dirty="0" smtClean="0"/>
              <a:t>Not one size fits all – </a:t>
            </a:r>
            <a:r>
              <a:rPr lang="en-US" sz="3200" dirty="0" smtClean="0">
                <a:solidFill>
                  <a:srgbClr val="800000"/>
                </a:solidFill>
              </a:rPr>
              <a:t>but </a:t>
            </a:r>
            <a:r>
              <a:rPr lang="en-US" sz="3200" i="1" dirty="0" smtClean="0">
                <a:solidFill>
                  <a:srgbClr val="800000"/>
                </a:solidFill>
              </a:rPr>
              <a:t>alternatives for everyone</a:t>
            </a:r>
            <a:r>
              <a:rPr lang="en-US" sz="3200" dirty="0" smtClean="0">
                <a:solidFill>
                  <a:srgbClr val="800000"/>
                </a:solidFill>
              </a:rPr>
              <a:t>.</a:t>
            </a:r>
          </a:p>
          <a:p>
            <a:pPr marL="228600" indent="-228600"/>
            <a:endParaRPr lang="en-US" sz="3200" dirty="0" smtClean="0">
              <a:solidFill>
                <a:srgbClr val="800000"/>
              </a:solidFill>
            </a:endParaRPr>
          </a:p>
          <a:p>
            <a:pPr marL="228600" indent="-228600"/>
            <a:r>
              <a:rPr lang="en-US" sz="3200" dirty="0" smtClean="0"/>
              <a:t>Not added on later – </a:t>
            </a:r>
            <a:r>
              <a:rPr lang="en-US" sz="3200" dirty="0" smtClean="0">
                <a:solidFill>
                  <a:srgbClr val="800000"/>
                </a:solidFill>
              </a:rPr>
              <a:t>but </a:t>
            </a:r>
            <a:r>
              <a:rPr lang="en-US" sz="3200" i="1" dirty="0" smtClean="0">
                <a:solidFill>
                  <a:srgbClr val="800000"/>
                </a:solidFill>
              </a:rPr>
              <a:t>designed from the beginning</a:t>
            </a:r>
            <a:r>
              <a:rPr lang="en-US" sz="3200" dirty="0" smtClean="0"/>
              <a:t>.</a:t>
            </a:r>
          </a:p>
          <a:p>
            <a:pPr marL="228600" indent="-228600"/>
            <a:endParaRPr lang="en-US" sz="3200" dirty="0" smtClean="0"/>
          </a:p>
          <a:p>
            <a:pPr marL="228600" indent="-228600"/>
            <a:r>
              <a:rPr lang="en-US" sz="3200" dirty="0" smtClean="0"/>
              <a:t> Not access for some – </a:t>
            </a:r>
            <a:r>
              <a:rPr lang="en-US" sz="3200" dirty="0" smtClean="0">
                <a:solidFill>
                  <a:srgbClr val="800000"/>
                </a:solidFill>
              </a:rPr>
              <a:t>but </a:t>
            </a:r>
            <a:r>
              <a:rPr lang="en-US" sz="3200" i="1" dirty="0" smtClean="0">
                <a:solidFill>
                  <a:srgbClr val="800000"/>
                </a:solidFill>
              </a:rPr>
              <a:t>access for everyone.</a:t>
            </a:r>
            <a:endParaRPr lang="en-US" sz="3200" dirty="0" smtClean="0">
              <a:solidFill>
                <a:srgbClr val="800000"/>
              </a:solidFill>
            </a:endParaRPr>
          </a:p>
          <a:p>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3595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UD Assumptions</a:t>
            </a:r>
            <a:endParaRPr lang="en-US" dirty="0"/>
          </a:p>
        </p:txBody>
      </p:sp>
      <p:pic>
        <p:nvPicPr>
          <p:cNvPr id="4" name="Picture 2" descr="stairs.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28800" y="352087"/>
            <a:ext cx="5197475" cy="5995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6313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90600"/>
            <a:ext cx="6781800" cy="2362200"/>
          </a:xfrm>
        </p:spPr>
        <p:txBody>
          <a:bodyPr/>
          <a:lstStyle/>
          <a:p>
            <a:pPr algn="ctr"/>
            <a:r>
              <a:rPr lang="en-US" sz="4000" dirty="0" smtClean="0"/>
              <a:t>Variability matters!</a:t>
            </a:r>
            <a:br>
              <a:rPr lang="en-US" sz="4000" dirty="0" smtClean="0"/>
            </a:br>
            <a:r>
              <a:rPr lang="en-US" sz="1200" dirty="0" smtClean="0">
                <a:hlinkClick r:id="rId2"/>
              </a:rPr>
              <a:t>http</a:t>
            </a:r>
            <a:r>
              <a:rPr lang="en-US" sz="1200" dirty="0">
                <a:hlinkClick r:id="rId2"/>
              </a:rPr>
              <a:t>://www.youtube.com/watch?v=</a:t>
            </a:r>
            <a:r>
              <a:rPr lang="en-US" sz="1200" dirty="0" smtClean="0">
                <a:hlinkClick r:id="rId2"/>
              </a:rPr>
              <a:t>8WClnVjCEVM</a:t>
            </a:r>
            <a:r>
              <a:rPr lang="en-US" sz="1200" dirty="0" smtClean="0"/>
              <a:t> </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3755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705600" cy="1981200"/>
          </a:xfrm>
        </p:spPr>
        <p:txBody>
          <a:bodyPr/>
          <a:lstStyle/>
          <a:p>
            <a:r>
              <a:rPr lang="en-US" dirty="0" smtClean="0"/>
              <a:t>How </a:t>
            </a:r>
            <a:r>
              <a:rPr lang="en-US" dirty="0" smtClean="0"/>
              <a:t>do these ideas relate </a:t>
            </a:r>
            <a:r>
              <a:rPr lang="en-US" dirty="0" smtClean="0"/>
              <a:t>to</a:t>
            </a:r>
            <a:r>
              <a:rPr lang="en-US" dirty="0" smtClean="0"/>
              <a:t> </a:t>
            </a:r>
            <a:r>
              <a:rPr lang="en-US" dirty="0" smtClean="0"/>
              <a:t>what is going on in our classrooms today</a:t>
            </a:r>
            <a:r>
              <a:rPr lang="en-US" dirty="0" smtClean="0"/>
              <a:t>?</a:t>
            </a:r>
            <a:endParaRPr lang="en-US" dirty="0"/>
          </a:p>
        </p:txBody>
      </p:sp>
      <p:pic>
        <p:nvPicPr>
          <p:cNvPr id="4" name="Picture 3" descr="Screen shot 2011-11-07 at 7.05.06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19400" y="2819400"/>
            <a:ext cx="4927600" cy="35117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488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Workshop</a:t>
            </a:r>
            <a:endParaRPr lang="en-US" dirty="0"/>
          </a:p>
        </p:txBody>
      </p:sp>
      <p:sp>
        <p:nvSpPr>
          <p:cNvPr id="3" name="Content Placeholder 2"/>
          <p:cNvSpPr>
            <a:spLocks noGrp="1"/>
          </p:cNvSpPr>
          <p:nvPr>
            <p:ph idx="1"/>
          </p:nvPr>
        </p:nvSpPr>
        <p:spPr>
          <a:xfrm>
            <a:off x="1828800" y="1371600"/>
            <a:ext cx="6705600" cy="4800600"/>
          </a:xfrm>
        </p:spPr>
        <p:txBody>
          <a:bodyPr/>
          <a:lstStyle/>
          <a:p>
            <a:pPr marL="457200" indent="-457200">
              <a:buAutoNum type="arabicPeriod"/>
            </a:pPr>
            <a:r>
              <a:rPr lang="en-US" i="1" dirty="0" smtClean="0"/>
              <a:t>Writing </a:t>
            </a:r>
            <a:r>
              <a:rPr lang="en-US" b="1" i="1" dirty="0" smtClean="0"/>
              <a:t>Mini Lesson </a:t>
            </a:r>
            <a:r>
              <a:rPr lang="en-US" i="1" dirty="0" smtClean="0"/>
              <a:t>and/or read aloud of a mentor text focusing on the writer’s/illustrator’s craft to be explored</a:t>
            </a:r>
            <a:r>
              <a:rPr lang="en-US" i="1" dirty="0" smtClean="0"/>
              <a:t>.</a:t>
            </a:r>
          </a:p>
          <a:p>
            <a:pPr marL="457200" indent="-457200">
              <a:buAutoNum type="arabicPeriod"/>
            </a:pPr>
            <a:r>
              <a:rPr lang="en-US" i="1" dirty="0" smtClean="0"/>
              <a:t> </a:t>
            </a:r>
            <a:r>
              <a:rPr lang="en-US" i="1" dirty="0" smtClean="0"/>
              <a:t>Storytelling</a:t>
            </a:r>
            <a:r>
              <a:rPr lang="en-US" i="1" dirty="0" smtClean="0"/>
              <a:t>/Drawing/Writing: Children </a:t>
            </a:r>
            <a:r>
              <a:rPr lang="en-US" b="1" i="1" dirty="0" smtClean="0"/>
              <a:t>engage</a:t>
            </a:r>
            <a:r>
              <a:rPr lang="en-US" i="1" dirty="0" smtClean="0"/>
              <a:t> in independent drawing/</a:t>
            </a:r>
            <a:r>
              <a:rPr lang="en-US" i="1" dirty="0" smtClean="0"/>
              <a:t>writing and teacher </a:t>
            </a:r>
            <a:r>
              <a:rPr lang="en-US" b="1" i="1" dirty="0" smtClean="0"/>
              <a:t>conferences</a:t>
            </a:r>
            <a:r>
              <a:rPr lang="en-US" i="1" dirty="0" smtClean="0"/>
              <a:t> with the </a:t>
            </a:r>
            <a:r>
              <a:rPr lang="en-US" i="1" dirty="0" smtClean="0"/>
              <a:t>writers</a:t>
            </a:r>
            <a:r>
              <a:rPr lang="en-US" i="1" dirty="0" smtClean="0"/>
              <a:t>.</a:t>
            </a:r>
            <a:r>
              <a:rPr lang="en-US" i="1" dirty="0" smtClean="0"/>
              <a:t> </a:t>
            </a:r>
          </a:p>
          <a:p>
            <a:pPr marL="457200" indent="-457200">
              <a:buAutoNum type="arabicPeriod"/>
            </a:pPr>
            <a:r>
              <a:rPr lang="en-US" i="1" dirty="0" smtClean="0"/>
              <a:t> </a:t>
            </a:r>
            <a:r>
              <a:rPr lang="en-US" i="1" dirty="0" smtClean="0"/>
              <a:t>Story </a:t>
            </a:r>
            <a:r>
              <a:rPr lang="en-US" i="1" dirty="0" smtClean="0"/>
              <a:t>of the Day:</a:t>
            </a:r>
            <a:r>
              <a:rPr lang="en-US" i="1" dirty="0" smtClean="0"/>
              <a:t> Whole </a:t>
            </a:r>
            <a:r>
              <a:rPr lang="en-US" i="1" dirty="0" smtClean="0"/>
              <a:t>group </a:t>
            </a:r>
            <a:r>
              <a:rPr lang="en-US" b="1" i="1" dirty="0" smtClean="0"/>
              <a:t>interactive</a:t>
            </a:r>
            <a:r>
              <a:rPr lang="en-US" i="1" dirty="0" smtClean="0"/>
              <a:t> writing and </a:t>
            </a:r>
            <a:r>
              <a:rPr lang="en-US" b="1" i="1" dirty="0" smtClean="0"/>
              <a:t>sharing</a:t>
            </a:r>
            <a:r>
              <a:rPr lang="en-US" i="1"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Writing Guide</a:t>
            </a:r>
            <a:endParaRPr lang="en-US" dirty="0"/>
          </a:p>
        </p:txBody>
      </p:sp>
      <p:pic>
        <p:nvPicPr>
          <p:cNvPr id="4" name="Content Placeholder 3" descr="BPS Writing Guide.tiff">
            <a:hlinkClick r:id="rId2"/>
          </p:cNvPr>
          <p:cNvPicPr>
            <a:picLocks noGrp="1" noChangeAspect="1"/>
          </p:cNvPicPr>
          <p:nvPr>
            <p:ph idx="1"/>
          </p:nvPr>
        </p:nvPicPr>
        <p:blipFill>
          <a:blip r:embed="rId3"/>
          <a:srcRect t="-30274" b="-30274"/>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Storytelling</a:t>
            </a:r>
            <a:endParaRPr lang="en-US" dirty="0"/>
          </a:p>
        </p:txBody>
      </p:sp>
      <p:sp>
        <p:nvSpPr>
          <p:cNvPr id="3" name="Content Placeholder 2"/>
          <p:cNvSpPr>
            <a:spLocks noGrp="1"/>
          </p:cNvSpPr>
          <p:nvPr>
            <p:ph idx="1"/>
          </p:nvPr>
        </p:nvSpPr>
        <p:spPr/>
        <p:txBody>
          <a:bodyPr/>
          <a:lstStyle/>
          <a:p>
            <a:pPr marL="457200" indent="-457200">
              <a:buAutoNum type="arabicPeriod"/>
            </a:pPr>
            <a:r>
              <a:rPr lang="en-US" i="1" dirty="0" smtClean="0"/>
              <a:t>Modeling Storytelling (Adult Stories) </a:t>
            </a:r>
            <a:r>
              <a:rPr lang="en-US" b="1" i="1" dirty="0" smtClean="0"/>
              <a:t>Engaging</a:t>
            </a:r>
            <a:r>
              <a:rPr lang="en-US" i="1" dirty="0" smtClean="0"/>
              <a:t> stories to </a:t>
            </a:r>
            <a:r>
              <a:rPr lang="en-US" b="1" i="1" dirty="0" smtClean="0"/>
              <a:t>Share</a:t>
            </a:r>
            <a:r>
              <a:rPr lang="en-US" i="1" dirty="0" smtClean="0"/>
              <a:t> with your class</a:t>
            </a:r>
          </a:p>
          <a:p>
            <a:pPr marL="457200" indent="-457200">
              <a:buAutoNum type="arabicPeriod"/>
            </a:pPr>
            <a:r>
              <a:rPr lang="en-US" i="1" dirty="0" smtClean="0"/>
              <a:t>Children’s Storytelling (Dictation) </a:t>
            </a:r>
            <a:r>
              <a:rPr lang="en-US" b="1" i="1" dirty="0" smtClean="0"/>
              <a:t>Dictating</a:t>
            </a:r>
            <a:r>
              <a:rPr lang="en-US" i="1" dirty="0" smtClean="0"/>
              <a:t> with a child and </a:t>
            </a:r>
            <a:r>
              <a:rPr lang="en-US" b="1" i="1" dirty="0" smtClean="0"/>
              <a:t>Sharing</a:t>
            </a:r>
            <a:r>
              <a:rPr lang="en-US" i="1" dirty="0" smtClean="0"/>
              <a:t> with an audience</a:t>
            </a:r>
          </a:p>
          <a:p>
            <a:pPr marL="457200" indent="-457200">
              <a:buAutoNum type="arabicPeriod"/>
            </a:pPr>
            <a:r>
              <a:rPr lang="en-US" i="1" dirty="0" smtClean="0"/>
              <a:t>Story Acting (Dramatization) </a:t>
            </a:r>
            <a:r>
              <a:rPr lang="en-US" b="1" i="1" dirty="0" smtClean="0"/>
              <a:t>Acting</a:t>
            </a:r>
            <a:r>
              <a:rPr lang="en-US" i="1" dirty="0" smtClean="0"/>
              <a:t> out the story with actors and </a:t>
            </a:r>
            <a:r>
              <a:rPr lang="en-US" b="1" i="1" dirty="0" smtClean="0"/>
              <a:t>Sharing</a:t>
            </a:r>
            <a:r>
              <a:rPr lang="en-US" i="1" dirty="0" smtClean="0"/>
              <a:t> with an audience</a:t>
            </a:r>
            <a:endParaRPr 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Early Childhood</a:t>
            </a:r>
            <a:endParaRPr lang="en-US" dirty="0"/>
          </a:p>
        </p:txBody>
      </p:sp>
      <p:pic>
        <p:nvPicPr>
          <p:cNvPr id="4" name="Content Placeholder 3" descr="Ideas of Stories.tiff">
            <a:hlinkClick r:id="rId2"/>
          </p:cNvPr>
          <p:cNvPicPr>
            <a:picLocks noGrp="1" noChangeAspect="1"/>
          </p:cNvPicPr>
          <p:nvPr>
            <p:ph idx="1"/>
          </p:nvPr>
        </p:nvPicPr>
        <p:blipFill>
          <a:blip r:embed="rId3"/>
          <a:srcRect t="-12278" b="-12278"/>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52587" y="228600"/>
            <a:ext cx="6553200" cy="990600"/>
          </a:xfrm>
        </p:spPr>
        <p:txBody>
          <a:bodyPr/>
          <a:lstStyle/>
          <a:p>
            <a:pPr algn="l"/>
            <a:r>
              <a:rPr lang="en-US" dirty="0" smtClean="0">
                <a:solidFill>
                  <a:srgbClr val="000000"/>
                </a:solidFill>
              </a:rPr>
              <a:t>Goals and </a:t>
            </a:r>
            <a:r>
              <a:rPr lang="en-US" dirty="0" smtClean="0">
                <a:solidFill>
                  <a:srgbClr val="000000"/>
                </a:solidFill>
              </a:rPr>
              <a:t>Next Steps</a:t>
            </a:r>
            <a:endParaRPr lang="en-US" dirty="0">
              <a:solidFill>
                <a:srgbClr val="000000"/>
              </a:solidFill>
            </a:endParaRPr>
          </a:p>
        </p:txBody>
      </p:sp>
      <p:sp>
        <p:nvSpPr>
          <p:cNvPr id="3" name="Content Placeholder 2"/>
          <p:cNvSpPr>
            <a:spLocks noGrp="1"/>
          </p:cNvSpPr>
          <p:nvPr>
            <p:ph idx="1"/>
          </p:nvPr>
        </p:nvSpPr>
        <p:spPr>
          <a:xfrm>
            <a:off x="1447800" y="1524000"/>
            <a:ext cx="7211568" cy="4710188"/>
          </a:xfrm>
        </p:spPr>
        <p:txBody>
          <a:bodyPr>
            <a:normAutofit fontScale="92500"/>
          </a:bodyPr>
          <a:lstStyle/>
          <a:p>
            <a:pPr>
              <a:lnSpc>
                <a:spcPct val="140000"/>
              </a:lnSpc>
              <a:spcAft>
                <a:spcPts val="600"/>
              </a:spcAft>
            </a:pPr>
            <a:r>
              <a:rPr lang="en-US" sz="4000" dirty="0" smtClean="0"/>
              <a:t>Understand UDL</a:t>
            </a:r>
            <a:r>
              <a:rPr lang="en-US" sz="4000" dirty="0" smtClean="0"/>
              <a:t> </a:t>
            </a:r>
            <a:r>
              <a:rPr lang="en-US" sz="4000" dirty="0" smtClean="0"/>
              <a:t>C</a:t>
            </a:r>
            <a:r>
              <a:rPr lang="en-US" sz="4000" dirty="0" smtClean="0"/>
              <a:t>oncepts</a:t>
            </a:r>
            <a:r>
              <a:rPr lang="en-US" sz="4000" dirty="0" smtClean="0"/>
              <a:t> and</a:t>
            </a:r>
            <a:r>
              <a:rPr lang="en-US" sz="4000" dirty="0" smtClean="0"/>
              <a:t> Guidelines</a:t>
            </a:r>
          </a:p>
          <a:p>
            <a:pPr>
              <a:lnSpc>
                <a:spcPct val="140000"/>
              </a:lnSpc>
              <a:spcAft>
                <a:spcPts val="600"/>
              </a:spcAft>
            </a:pPr>
            <a:r>
              <a:rPr lang="en-US" sz="4000" dirty="0" smtClean="0"/>
              <a:t>Apply </a:t>
            </a:r>
            <a:r>
              <a:rPr lang="en-US" sz="4000" dirty="0" smtClean="0"/>
              <a:t>UDL to</a:t>
            </a:r>
            <a:r>
              <a:rPr lang="en-US" sz="4000" dirty="0" smtClean="0"/>
              <a:t> Writer’s </a:t>
            </a:r>
            <a:r>
              <a:rPr lang="en-US" sz="4000" dirty="0" smtClean="0"/>
              <a:t>W</a:t>
            </a:r>
            <a:r>
              <a:rPr lang="en-US" sz="4000" dirty="0" smtClean="0"/>
              <a:t>orkshop and Storytelling</a:t>
            </a:r>
          </a:p>
          <a:p>
            <a:pPr marL="742950" indent="-742950">
              <a:lnSpc>
                <a:spcPct val="140000"/>
              </a:lnSpc>
              <a:spcAft>
                <a:spcPts val="600"/>
              </a:spcAft>
              <a:buFont typeface="+mj-lt"/>
              <a:buAutoNum type="arabicPeriod"/>
            </a:pPr>
            <a:endParaRPr lang="en-US" sz="5900" dirty="0" smtClean="0"/>
          </a:p>
          <a:p>
            <a:pPr marL="742950" indent="-742950">
              <a:lnSpc>
                <a:spcPct val="140000"/>
              </a:lnSpc>
              <a:spcAft>
                <a:spcPts val="600"/>
              </a:spcAft>
              <a:buFont typeface="+mj-lt"/>
              <a:buAutoNum type="arabicPeriod"/>
            </a:pPr>
            <a:endParaRPr lang="en-US" sz="5900" dirty="0" smtClean="0"/>
          </a:p>
          <a:p>
            <a:pPr marL="742950" indent="-742950">
              <a:lnSpc>
                <a:spcPct val="140000"/>
              </a:lnSpc>
              <a:spcAft>
                <a:spcPts val="600"/>
              </a:spcAft>
              <a:buFont typeface="+mj-lt"/>
              <a:buAutoNum type="arabicPeriod"/>
            </a:pPr>
            <a:endParaRPr lang="en-US" sz="5900" dirty="0" smtClean="0"/>
          </a:p>
          <a:p>
            <a:pPr marL="742950" indent="-742950">
              <a:lnSpc>
                <a:spcPct val="140000"/>
              </a:lnSpc>
              <a:spcAft>
                <a:spcPts val="600"/>
              </a:spcAft>
              <a:buFont typeface="+mj-lt"/>
              <a:buAutoNum type="arabicPeriod"/>
            </a:pPr>
            <a:endParaRPr lang="en-US" sz="59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38812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UD Belief</a:t>
            </a:r>
            <a:endParaRPr lang="en-US" dirty="0"/>
          </a:p>
        </p:txBody>
      </p:sp>
      <p:sp>
        <p:nvSpPr>
          <p:cNvPr id="5" name="TextBox 4"/>
          <p:cNvSpPr txBox="1"/>
          <p:nvPr/>
        </p:nvSpPr>
        <p:spPr>
          <a:xfrm>
            <a:off x="1828800" y="1981200"/>
            <a:ext cx="6172200" cy="3046988"/>
          </a:xfrm>
          <a:prstGeom prst="rect">
            <a:avLst/>
          </a:prstGeom>
          <a:noFill/>
        </p:spPr>
        <p:txBody>
          <a:bodyPr wrap="square" rtlCol="0">
            <a:spAutoFit/>
          </a:bodyPr>
          <a:lstStyle/>
          <a:p>
            <a:pPr marL="228600" indent="-228600"/>
            <a:r>
              <a:rPr lang="en-US" sz="3200" dirty="0" smtClean="0">
                <a:latin typeface="+mn-lt"/>
              </a:rPr>
              <a:t>… “all </a:t>
            </a:r>
            <a:r>
              <a:rPr lang="en-US" sz="3200" dirty="0">
                <a:latin typeface="+mn-lt"/>
              </a:rPr>
              <a:t>new environments and products, to the greatest extent possible, should be usable by everyone regardless of their age, ability, or </a:t>
            </a:r>
            <a:r>
              <a:rPr lang="en-US" sz="3200" dirty="0" smtClean="0">
                <a:latin typeface="+mn-lt"/>
              </a:rPr>
              <a:t>circumstance.”</a:t>
            </a:r>
            <a:endParaRPr lang="en-US" sz="3200" dirty="0">
              <a:latin typeface="+mn-lt"/>
            </a:endParaRPr>
          </a:p>
        </p:txBody>
      </p:sp>
      <p:sp>
        <p:nvSpPr>
          <p:cNvPr id="3" name="TextBox 2"/>
          <p:cNvSpPr txBox="1"/>
          <p:nvPr/>
        </p:nvSpPr>
        <p:spPr>
          <a:xfrm>
            <a:off x="1295400" y="6172200"/>
            <a:ext cx="7315200" cy="523220"/>
          </a:xfrm>
          <a:prstGeom prst="rect">
            <a:avLst/>
          </a:prstGeom>
          <a:noFill/>
        </p:spPr>
        <p:txBody>
          <a:bodyPr wrap="square" rtlCol="0">
            <a:spAutoFit/>
          </a:bodyPr>
          <a:lstStyle/>
          <a:p>
            <a:r>
              <a:rPr lang="en-US" sz="1400" dirty="0" smtClean="0">
                <a:latin typeface="Verdana"/>
                <a:cs typeface="Verdana"/>
              </a:rPr>
              <a:t>Retrieved May 6, 2011 from</a:t>
            </a:r>
          </a:p>
          <a:p>
            <a:r>
              <a:rPr lang="en-US" sz="1400" dirty="0" smtClean="0">
                <a:latin typeface="Verdana"/>
                <a:cs typeface="Verdana"/>
              </a:rPr>
              <a:t> </a:t>
            </a:r>
            <a:r>
              <a:rPr lang="en-US" sz="1400" u="sng" dirty="0">
                <a:latin typeface="Verdana"/>
                <a:cs typeface="Verdana"/>
              </a:rPr>
              <a:t>http://</a:t>
            </a:r>
            <a:r>
              <a:rPr lang="en-US" sz="1400" u="sng" dirty="0" err="1">
                <a:latin typeface="Verdana"/>
                <a:cs typeface="Verdana"/>
              </a:rPr>
              <a:t>www.ncsu.edu</a:t>
            </a:r>
            <a:r>
              <a:rPr lang="en-US" sz="1400" u="sng" dirty="0">
                <a:latin typeface="Verdana"/>
                <a:cs typeface="Verdana"/>
              </a:rPr>
              <a:t>/www/</a:t>
            </a:r>
            <a:r>
              <a:rPr lang="en-US" sz="1400" u="sng" dirty="0" err="1">
                <a:latin typeface="Verdana"/>
                <a:cs typeface="Verdana"/>
              </a:rPr>
              <a:t>ncsu</a:t>
            </a:r>
            <a:r>
              <a:rPr lang="en-US" sz="1400" u="sng" dirty="0">
                <a:latin typeface="Verdana"/>
                <a:cs typeface="Verdana"/>
              </a:rPr>
              <a:t>/design/sod5/cud/</a:t>
            </a:r>
            <a:r>
              <a:rPr lang="en-US" sz="1400" u="sng" dirty="0" err="1">
                <a:latin typeface="Verdana"/>
                <a:cs typeface="Verdana"/>
              </a:rPr>
              <a:t>about_us</a:t>
            </a:r>
            <a:r>
              <a:rPr lang="en-US" sz="1400" u="sng" dirty="0">
                <a:latin typeface="Verdana"/>
                <a:cs typeface="Verdana"/>
              </a:rPr>
              <a:t>/</a:t>
            </a:r>
            <a:r>
              <a:rPr lang="en-US" sz="1400" u="sng" dirty="0" err="1">
                <a:latin typeface="Verdana"/>
                <a:cs typeface="Verdana"/>
              </a:rPr>
              <a:t>about_us.htm</a:t>
            </a:r>
            <a:endParaRPr lang="en-US" sz="1400" dirty="0">
              <a:latin typeface="Verdana"/>
              <a:cs typeface="Verdan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1400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Variability in Instruction</a:t>
            </a:r>
            <a:endParaRPr lang="en-US" dirty="0"/>
          </a:p>
        </p:txBody>
      </p:sp>
      <p:pic>
        <p:nvPicPr>
          <p:cNvPr id="4" name="Content Placeholder 3" descr="Variability in Writing Web.jpg"/>
          <p:cNvPicPr>
            <a:picLocks noGrp="1" noChangeAspect="1"/>
          </p:cNvPicPr>
          <p:nvPr>
            <p:ph idx="1"/>
          </p:nvPr>
        </p:nvPicPr>
        <p:blipFill>
          <a:blip r:embed="rId2"/>
          <a:srcRect l="-34271" r="-34271"/>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pic>
        <p:nvPicPr>
          <p:cNvPr id="4" name="Content Placeholder 3" descr="Next Steps.pdf"/>
          <p:cNvPicPr>
            <a:picLocks noGrp="1" noChangeAspect="1"/>
          </p:cNvPicPr>
          <p:nvPr>
            <p:ph idx="1"/>
          </p:nvPr>
        </p:nvPicPr>
        <mc:AlternateContent>
          <mc:Choice xmlns:ma="http://schemas.microsoft.com/office/mac/drawingml/2008/main" Requires="ma">
            <p:blipFill>
              <a:blip r:embed="rId2"/>
              <a:srcRect l="-34220" r="-34220"/>
              <a:stretch>
                <a:fillRect/>
              </a:stretch>
            </p:blipFill>
          </mc:Choice>
          <mc:Fallback>
            <p:blipFill>
              <a:blip r:embed="rId3"/>
              <a:srcRect l="-34220" r="-34220"/>
              <a:stretch>
                <a:fillRect/>
              </a:stretch>
            </p:blipFill>
          </mc:Fallback>
        </mc:AlternateContent>
        <p:spPr>
          <a:xfrm>
            <a:off x="685800" y="533400"/>
            <a:ext cx="9114971" cy="700296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4670425" y="2002004"/>
            <a:ext cx="4092575" cy="2951163"/>
          </a:xfrm>
          <a:prstGeom prst="rect">
            <a:avLst/>
          </a:prstGeom>
          <a:noFill/>
          <a:ln w="9525">
            <a:noFill/>
            <a:miter lim="800000"/>
            <a:headEnd/>
            <a:tailEnd/>
          </a:ln>
        </p:spPr>
        <p:txBody>
          <a:bodyPr/>
          <a:lstStyle/>
          <a:p>
            <a:pPr marL="114300" lvl="1">
              <a:lnSpc>
                <a:spcPct val="90000"/>
              </a:lnSpc>
              <a:spcBef>
                <a:spcPct val="20000"/>
              </a:spcBef>
            </a:pPr>
            <a:r>
              <a:rPr lang="en-US" sz="2800" dirty="0"/>
              <a:t>Recognition Networks: “the what of learning”</a:t>
            </a:r>
          </a:p>
          <a:p>
            <a:pPr marL="114300" lvl="1">
              <a:lnSpc>
                <a:spcPct val="90000"/>
              </a:lnSpc>
              <a:spcBef>
                <a:spcPct val="20000"/>
              </a:spcBef>
            </a:pPr>
            <a:endParaRPr lang="en-US" sz="2800" dirty="0"/>
          </a:p>
          <a:p>
            <a:pPr marL="398463" lvl="2">
              <a:lnSpc>
                <a:spcPct val="90000"/>
              </a:lnSpc>
              <a:spcBef>
                <a:spcPct val="20000"/>
              </a:spcBef>
            </a:pPr>
            <a:r>
              <a:rPr lang="en-US" sz="2800" dirty="0"/>
              <a:t>identify and interpret patterns of sound, light, taste, smell, and touch</a:t>
            </a:r>
          </a:p>
        </p:txBody>
      </p:sp>
      <p:sp>
        <p:nvSpPr>
          <p:cNvPr id="7" name="Title 1"/>
          <p:cNvSpPr>
            <a:spLocks noGrp="1"/>
          </p:cNvSpPr>
          <p:nvPr>
            <p:ph type="title"/>
          </p:nvPr>
        </p:nvSpPr>
        <p:spPr/>
        <p:txBody>
          <a:bodyPr>
            <a:normAutofit/>
          </a:bodyPr>
          <a:lstStyle/>
          <a:p>
            <a:r>
              <a:rPr lang="en-US" dirty="0" smtClean="0"/>
              <a:t>UDL and the Learning Brain</a:t>
            </a:r>
            <a:endParaRPr lang="en-US" dirty="0"/>
          </a:p>
        </p:txBody>
      </p:sp>
      <p:pic>
        <p:nvPicPr>
          <p:cNvPr id="79874" name="Picture 2" descr="C:\Documents and Settings\Grace Meo\My Documents\My Pictures\Microsoft Clip Organizer\j0078790.wmf"/>
          <p:cNvPicPr>
            <a:picLocks noChangeAspect="1" noChangeArrowheads="1"/>
          </p:cNvPicPr>
          <p:nvPr/>
        </p:nvPicPr>
        <p:blipFill>
          <a:blip r:embed="rId3"/>
          <a:srcRect/>
          <a:stretch>
            <a:fillRect/>
          </a:stretch>
        </p:blipFill>
        <p:spPr bwMode="auto">
          <a:xfrm>
            <a:off x="7696200" y="5562600"/>
            <a:ext cx="784682" cy="751675"/>
          </a:xfrm>
          <a:prstGeom prst="rect">
            <a:avLst/>
          </a:prstGeom>
          <a:noFill/>
        </p:spPr>
      </p:pic>
      <p:pic>
        <p:nvPicPr>
          <p:cNvPr id="8" name="Picture 7"/>
          <p:cNvPicPr>
            <a:picLocks noChangeAspect="1"/>
          </p:cNvPicPr>
          <p:nvPr/>
        </p:nvPicPr>
        <p:blipFill>
          <a:blip r:embed="rId4"/>
          <a:stretch>
            <a:fillRect/>
          </a:stretch>
        </p:blipFill>
        <p:spPr>
          <a:xfrm>
            <a:off x="1421148" y="1942457"/>
            <a:ext cx="3288660" cy="232474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8833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rrowheads="1"/>
          </p:cNvPicPr>
          <p:nvPr/>
        </p:nvPicPr>
        <p:blipFill>
          <a:blip r:embed="rId3"/>
          <a:srcRect/>
          <a:stretch>
            <a:fillRect/>
          </a:stretch>
        </p:blipFill>
        <p:spPr bwMode="auto">
          <a:xfrm>
            <a:off x="2141621" y="2174365"/>
            <a:ext cx="4876800" cy="3733800"/>
          </a:xfrm>
          <a:prstGeom prst="rect">
            <a:avLst/>
          </a:prstGeom>
          <a:noFill/>
          <a:ln w="12700">
            <a:solidFill>
              <a:schemeClr val="tx1"/>
            </a:solidFill>
            <a:miter lim="800000"/>
            <a:headEnd/>
            <a:tailEnd/>
          </a:ln>
          <a:effectLst>
            <a:outerShdw dist="107763" dir="2700000" algn="ctr" rotWithShape="0">
              <a:schemeClr val="bg2">
                <a:alpha val="50000"/>
              </a:schemeClr>
            </a:outerShdw>
          </a:effectLst>
        </p:spPr>
      </p:pic>
      <p:sp>
        <p:nvSpPr>
          <p:cNvPr id="11" name="Title 10"/>
          <p:cNvSpPr>
            <a:spLocks noGrp="1"/>
          </p:cNvSpPr>
          <p:nvPr>
            <p:ph type="title"/>
          </p:nvPr>
        </p:nvSpPr>
        <p:spPr/>
        <p:txBody>
          <a:bodyPr/>
          <a:lstStyle/>
          <a:p>
            <a:r>
              <a:rPr lang="en-US" dirty="0" smtClean="0">
                <a:solidFill>
                  <a:srgbClr val="000000"/>
                </a:solidFill>
              </a:rPr>
              <a:t>UDL and the Learning Brain</a:t>
            </a:r>
            <a:endParaRPr lang="en-US" dirty="0">
              <a:solidFill>
                <a:srgbClr val="000000"/>
              </a:solidFill>
            </a:endParaRPr>
          </a:p>
        </p:txBody>
      </p:sp>
      <p:pic>
        <p:nvPicPr>
          <p:cNvPr id="7" name="Content Placeholder 3" descr="recognition pink.png"/>
          <p:cNvPicPr>
            <a:picLocks noChangeAspect="1"/>
          </p:cNvPicPr>
          <p:nvPr/>
        </p:nvPicPr>
        <p:blipFill>
          <a:blip r:embed="rId4"/>
          <a:stretch>
            <a:fillRect/>
          </a:stretch>
        </p:blipFill>
        <p:spPr>
          <a:xfrm>
            <a:off x="7239000" y="5181600"/>
            <a:ext cx="1343321" cy="9494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2766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2722" name="Picture 2"/>
          <p:cNvPicPr>
            <a:picLocks noChangeArrowheads="1"/>
          </p:cNvPicPr>
          <p:nvPr/>
        </p:nvPicPr>
        <p:blipFill>
          <a:blip r:embed="rId3" cstate="print"/>
          <a:srcRect/>
          <a:stretch>
            <a:fillRect/>
          </a:stretch>
        </p:blipFill>
        <p:spPr bwMode="auto">
          <a:xfrm>
            <a:off x="2209800" y="1447800"/>
            <a:ext cx="6324600" cy="4953000"/>
          </a:xfrm>
          <a:prstGeom prst="rect">
            <a:avLst/>
          </a:prstGeom>
          <a:noFill/>
          <a:ln w="12700">
            <a:noFill/>
            <a:miter lim="800000"/>
            <a:headEnd/>
            <a:tailEnd/>
          </a:ln>
          <a:effectLst/>
        </p:spPr>
      </p:pic>
      <p:sp>
        <p:nvSpPr>
          <p:cNvPr id="3" name="Title 2"/>
          <p:cNvSpPr>
            <a:spLocks noGrp="1"/>
          </p:cNvSpPr>
          <p:nvPr>
            <p:ph type="title"/>
          </p:nvPr>
        </p:nvSpPr>
        <p:spPr>
          <a:xfrm>
            <a:off x="1219200" y="228600"/>
            <a:ext cx="8534400" cy="923983"/>
          </a:xfrm>
        </p:spPr>
        <p:txBody>
          <a:bodyPr>
            <a:normAutofit/>
          </a:bodyPr>
          <a:lstStyle/>
          <a:p>
            <a:pPr algn="l"/>
            <a:r>
              <a:rPr lang="en-US" sz="4000" dirty="0" smtClean="0"/>
              <a:t>Recognition: What is this?</a:t>
            </a: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57974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4770" name="Rectangle 2"/>
          <p:cNvSpPr>
            <a:spLocks noGrp="1" noChangeArrowheads="1"/>
          </p:cNvSpPr>
          <p:nvPr>
            <p:ph type="subTitle" idx="1"/>
          </p:nvPr>
        </p:nvSpPr>
        <p:spPr>
          <a:ln/>
        </p:spPr>
        <p:txBody>
          <a:bodyPr lIns="90487" tIns="44450" rIns="90487" bIns="44450"/>
          <a:lstStyle/>
          <a:p>
            <a:pPr marL="342900" indent="-342900"/>
            <a:endParaRPr lang="en-US"/>
          </a:p>
        </p:txBody>
      </p:sp>
      <p:pic>
        <p:nvPicPr>
          <p:cNvPr id="1184771" name="Picture 3"/>
          <p:cNvPicPr>
            <a:picLocks noChangeArrowheads="1"/>
          </p:cNvPicPr>
          <p:nvPr/>
        </p:nvPicPr>
        <p:blipFill>
          <a:blip r:embed="rId3" cstate="print"/>
          <a:srcRect/>
          <a:stretch>
            <a:fillRect/>
          </a:stretch>
        </p:blipFill>
        <p:spPr bwMode="auto">
          <a:xfrm>
            <a:off x="1981200" y="1371600"/>
            <a:ext cx="6705600" cy="4942681"/>
          </a:xfrm>
          <a:prstGeom prst="rect">
            <a:avLst/>
          </a:prstGeom>
          <a:noFill/>
          <a:ln w="12700">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17683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Means of Representation</a:t>
            </a:r>
            <a:endParaRPr lang="en-US" dirty="0"/>
          </a:p>
        </p:txBody>
      </p:sp>
      <p:sp>
        <p:nvSpPr>
          <p:cNvPr id="3" name="Content Placeholder 2"/>
          <p:cNvSpPr>
            <a:spLocks noGrp="1"/>
          </p:cNvSpPr>
          <p:nvPr>
            <p:ph idx="1"/>
          </p:nvPr>
        </p:nvSpPr>
        <p:spPr>
          <a:xfrm>
            <a:off x="1371601" y="1524000"/>
            <a:ext cx="4114800" cy="4988802"/>
          </a:xfrm>
        </p:spPr>
        <p:txBody>
          <a:bodyPr>
            <a:normAutofit fontScale="85000" lnSpcReduction="20000"/>
          </a:bodyPr>
          <a:lstStyle/>
          <a:p>
            <a:pPr>
              <a:buNone/>
            </a:pPr>
            <a:r>
              <a:rPr lang="en-US" sz="2000" dirty="0" smtClean="0">
                <a:solidFill>
                  <a:schemeClr val="tx2"/>
                </a:solidFill>
              </a:rPr>
              <a:t>Provide Multiple Means of Representation (the “what” of learning) </a:t>
            </a:r>
          </a:p>
          <a:p>
            <a:r>
              <a:rPr lang="en-US" sz="2000" dirty="0" smtClean="0">
                <a:solidFill>
                  <a:schemeClr val="tx2"/>
                </a:solidFill>
                <a:hlinkClick r:id="rId3" action="ppaction://hlinkfile"/>
              </a:rPr>
              <a:t>Perception</a:t>
            </a:r>
          </a:p>
          <a:p>
            <a:pPr marL="400050" lvl="1" indent="0">
              <a:buNone/>
            </a:pPr>
            <a:r>
              <a:rPr lang="en-US" i="1" dirty="0" smtClean="0">
                <a:solidFill>
                  <a:schemeClr val="tx2"/>
                </a:solidFill>
              </a:rPr>
              <a:t>Tell me more</a:t>
            </a:r>
            <a:r>
              <a:rPr lang="en-US" dirty="0" smtClean="0">
                <a:solidFill>
                  <a:schemeClr val="tx2"/>
                </a:solidFill>
              </a:rPr>
              <a:t>: Display information in a flexible format so that the following perceptual features can be varied</a:t>
            </a:r>
          </a:p>
          <a:p>
            <a:r>
              <a:rPr lang="en-US" sz="2000" dirty="0" smtClean="0">
                <a:solidFill>
                  <a:schemeClr val="tx2"/>
                </a:solidFill>
                <a:hlinkClick r:id="rId3" action="ppaction://hlinkfile"/>
              </a:rPr>
              <a:t>Language</a:t>
            </a:r>
            <a:r>
              <a:rPr lang="en-US" sz="2000" dirty="0">
                <a:solidFill>
                  <a:schemeClr val="tx2"/>
                </a:solidFill>
                <a:hlinkClick r:id="rId3" action="ppaction://hlinkfile"/>
              </a:rPr>
              <a:t>, </a:t>
            </a:r>
            <a:r>
              <a:rPr lang="en-US" sz="2000" dirty="0" smtClean="0">
                <a:solidFill>
                  <a:schemeClr val="tx2"/>
                </a:solidFill>
                <a:hlinkClick r:id="rId3" action="ppaction://hlinkfile"/>
              </a:rPr>
              <a:t>expressions, and symbols</a:t>
            </a:r>
            <a:endParaRPr lang="en-US" sz="2000" dirty="0" smtClean="0">
              <a:solidFill>
                <a:schemeClr val="tx2"/>
              </a:solidFill>
            </a:endParaRPr>
          </a:p>
          <a:p>
            <a:pPr marL="400050" lvl="2" indent="0">
              <a:buNone/>
            </a:pPr>
            <a:r>
              <a:rPr lang="en-US" sz="2000" i="1" dirty="0">
                <a:solidFill>
                  <a:schemeClr val="tx2"/>
                </a:solidFill>
              </a:rPr>
              <a:t>Tell me more</a:t>
            </a:r>
            <a:r>
              <a:rPr lang="en-US" sz="2000" dirty="0">
                <a:solidFill>
                  <a:schemeClr val="tx2"/>
                </a:solidFill>
              </a:rPr>
              <a:t>: </a:t>
            </a:r>
            <a:r>
              <a:rPr lang="en-US" sz="2000" dirty="0" smtClean="0">
                <a:solidFill>
                  <a:schemeClr val="tx2"/>
                </a:solidFill>
              </a:rPr>
              <a:t>Pre-teach vocabulary, clarify unfamiliar syntax</a:t>
            </a:r>
          </a:p>
          <a:p>
            <a:r>
              <a:rPr lang="en-US" sz="2000" dirty="0" smtClean="0">
                <a:solidFill>
                  <a:schemeClr val="tx2"/>
                </a:solidFill>
                <a:hlinkClick r:id="rId3" action="ppaction://hlinkfile"/>
              </a:rPr>
              <a:t>Comprehension</a:t>
            </a:r>
            <a:endParaRPr lang="en-US" sz="2000" dirty="0" smtClean="0">
              <a:solidFill>
                <a:schemeClr val="tx2"/>
              </a:solidFill>
            </a:endParaRPr>
          </a:p>
          <a:p>
            <a:pPr marL="400050" lvl="2" indent="0">
              <a:buNone/>
            </a:pPr>
            <a:r>
              <a:rPr lang="en-US" sz="2000" i="1" dirty="0">
                <a:solidFill>
                  <a:schemeClr val="tx2"/>
                </a:solidFill>
              </a:rPr>
              <a:t>Tell me more</a:t>
            </a:r>
            <a:r>
              <a:rPr lang="en-US" sz="2000" dirty="0">
                <a:solidFill>
                  <a:schemeClr val="tx2"/>
                </a:solidFill>
              </a:rPr>
              <a:t>: </a:t>
            </a:r>
            <a:r>
              <a:rPr lang="en-US" sz="2000" dirty="0" smtClean="0">
                <a:solidFill>
                  <a:schemeClr val="tx2"/>
                </a:solidFill>
              </a:rPr>
              <a:t>Activate background knowledge, highlight critical features</a:t>
            </a:r>
            <a:endParaRPr lang="en-US" sz="1600" dirty="0">
              <a:solidFill>
                <a:schemeClr val="tx2"/>
              </a:solidFill>
            </a:endParaRPr>
          </a:p>
        </p:txBody>
      </p:sp>
      <p:pic>
        <p:nvPicPr>
          <p:cNvPr id="5" name="Picture 4" descr="Screen shot 2012-03-13 at 4.35.25 PM.png"/>
          <p:cNvPicPr preferRelativeResize="0">
            <a:picLocks/>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56515" y="1883367"/>
            <a:ext cx="2070738" cy="4132265"/>
          </a:xfrm>
          <a:prstGeom prst="rect">
            <a:avLst/>
          </a:prstGeom>
        </p:spPr>
      </p:pic>
      <p:pic>
        <p:nvPicPr>
          <p:cNvPr id="6" name="Content Placeholder 3" descr="recognition pink.png"/>
          <p:cNvPicPr>
            <a:picLocks noChangeAspect="1"/>
          </p:cNvPicPr>
          <p:nvPr/>
        </p:nvPicPr>
        <p:blipFill>
          <a:blip r:embed="rId5"/>
          <a:stretch>
            <a:fillRect/>
          </a:stretch>
        </p:blipFill>
        <p:spPr>
          <a:xfrm>
            <a:off x="7239000" y="304800"/>
            <a:ext cx="1070854" cy="75689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551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676400" y="1676400"/>
            <a:ext cx="3352800" cy="2971800"/>
          </a:xfrm>
          <a:prstGeom prst="rect">
            <a:avLst/>
          </a:prstGeom>
          <a:noFill/>
          <a:ln w="9525">
            <a:noFill/>
            <a:miter lim="800000"/>
            <a:headEnd/>
            <a:tailEnd/>
          </a:ln>
        </p:spPr>
        <p:txBody>
          <a:bodyPr/>
          <a:lstStyle/>
          <a:p>
            <a:pPr marL="114300" lvl="1">
              <a:lnSpc>
                <a:spcPct val="90000"/>
              </a:lnSpc>
              <a:spcBef>
                <a:spcPct val="20000"/>
              </a:spcBef>
              <a:buFontTx/>
              <a:buChar char="–"/>
            </a:pPr>
            <a:endParaRPr lang="en-US" sz="2800" dirty="0"/>
          </a:p>
          <a:p>
            <a:pPr marL="398463" lvl="2">
              <a:lnSpc>
                <a:spcPct val="90000"/>
              </a:lnSpc>
              <a:spcBef>
                <a:spcPct val="20000"/>
              </a:spcBef>
            </a:pPr>
            <a:endParaRPr lang="en-US" sz="2800" b="1" dirty="0"/>
          </a:p>
          <a:p>
            <a:pPr marL="398463" lvl="2">
              <a:lnSpc>
                <a:spcPct val="90000"/>
              </a:lnSpc>
              <a:spcBef>
                <a:spcPct val="20000"/>
              </a:spcBef>
            </a:pPr>
            <a:r>
              <a:rPr lang="en-US" sz="3200" dirty="0"/>
              <a:t>P</a:t>
            </a:r>
            <a:r>
              <a:rPr lang="en-US" sz="3200" dirty="0" smtClean="0"/>
              <a:t>lan</a:t>
            </a:r>
            <a:r>
              <a:rPr lang="en-US" sz="3200" dirty="0"/>
              <a:t>, execute, and monitor actions and skills </a:t>
            </a:r>
          </a:p>
        </p:txBody>
      </p:sp>
      <p:sp>
        <p:nvSpPr>
          <p:cNvPr id="10" name="Title 10"/>
          <p:cNvSpPr>
            <a:spLocks noGrp="1"/>
          </p:cNvSpPr>
          <p:nvPr>
            <p:ph type="title"/>
          </p:nvPr>
        </p:nvSpPr>
        <p:spPr>
          <a:xfrm>
            <a:off x="1319268" y="609600"/>
            <a:ext cx="7821993" cy="900434"/>
          </a:xfrm>
        </p:spPr>
        <p:txBody>
          <a:bodyPr>
            <a:noAutofit/>
          </a:bodyPr>
          <a:lstStyle/>
          <a:p>
            <a:pPr marL="398463" lvl="2">
              <a:lnSpc>
                <a:spcPct val="90000"/>
              </a:lnSpc>
              <a:spcBef>
                <a:spcPct val="20000"/>
              </a:spcBef>
            </a:pPr>
            <a:r>
              <a:rPr lang="en-US" sz="3600" dirty="0" smtClean="0"/>
              <a:t>Strategic Networks: </a:t>
            </a:r>
            <a:br>
              <a:rPr lang="en-US" sz="3600" dirty="0" smtClean="0"/>
            </a:br>
            <a:r>
              <a:rPr lang="en-US" sz="3600" dirty="0" smtClean="0"/>
              <a:t>“the how of learning”</a:t>
            </a:r>
          </a:p>
        </p:txBody>
      </p:sp>
      <p:pic>
        <p:nvPicPr>
          <p:cNvPr id="7" name="Content Placeholder 3" descr="strategic blue.png"/>
          <p:cNvPicPr>
            <a:picLocks noGrp="1" noChangeAspect="1"/>
          </p:cNvPicPr>
          <p:nvPr>
            <p:ph idx="1"/>
          </p:nvPr>
        </p:nvPicPr>
        <p:blipFill>
          <a:blip r:embed="rId3"/>
          <a:stretch>
            <a:fillRect/>
          </a:stretch>
        </p:blipFill>
        <p:spPr>
          <a:xfrm>
            <a:off x="4800600" y="2438400"/>
            <a:ext cx="3665469" cy="2590800"/>
          </a:xfrm>
        </p:spPr>
      </p:pic>
      <p:sp>
        <p:nvSpPr>
          <p:cNvPr id="31750" name="Footer Placeholder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b="1" smtClean="0"/>
              <a:t>CAST©2008</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0600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rrowheads="1"/>
          </p:cNvPicPr>
          <p:nvPr/>
        </p:nvPicPr>
        <p:blipFill>
          <a:blip r:embed="rId3"/>
          <a:srcRect/>
          <a:stretch>
            <a:fillRect/>
          </a:stretch>
        </p:blipFill>
        <p:spPr bwMode="auto">
          <a:xfrm>
            <a:off x="2244592" y="1403189"/>
            <a:ext cx="4330685" cy="4550228"/>
          </a:xfrm>
          <a:prstGeom prst="rect">
            <a:avLst/>
          </a:prstGeom>
          <a:noFill/>
          <a:ln w="12700">
            <a:solidFill>
              <a:schemeClr val="tx1"/>
            </a:solidFill>
            <a:miter lim="800000"/>
            <a:headEnd/>
            <a:tailEnd/>
          </a:ln>
          <a:effectLst>
            <a:outerShdw dist="107763" dir="2700000" algn="ctr" rotWithShape="0">
              <a:schemeClr val="bg2">
                <a:alpha val="50000"/>
              </a:schemeClr>
            </a:outerShdw>
          </a:effectLst>
        </p:spPr>
      </p:pic>
      <p:sp>
        <p:nvSpPr>
          <p:cNvPr id="8" name="Title 10"/>
          <p:cNvSpPr>
            <a:spLocks noGrp="1"/>
          </p:cNvSpPr>
          <p:nvPr>
            <p:ph type="title"/>
          </p:nvPr>
        </p:nvSpPr>
        <p:spPr>
          <a:xfrm>
            <a:off x="1371600" y="228600"/>
            <a:ext cx="6583923" cy="758952"/>
          </a:xfrm>
        </p:spPr>
        <p:txBody>
          <a:bodyPr>
            <a:normAutofit fontScale="90000"/>
          </a:bodyPr>
          <a:lstStyle/>
          <a:p>
            <a:r>
              <a:rPr lang="en-US" dirty="0" smtClean="0">
                <a:solidFill>
                  <a:srgbClr val="000000"/>
                </a:solidFill>
              </a:rPr>
              <a:t>What are you looking at when you view this picture?</a:t>
            </a:r>
            <a:endParaRPr lang="en-US"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9391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47742" y="228600"/>
            <a:ext cx="8534400" cy="741664"/>
          </a:xfrm>
        </p:spPr>
        <p:txBody>
          <a:bodyPr>
            <a:noAutofit/>
          </a:bodyPr>
          <a:lstStyle/>
          <a:p>
            <a:r>
              <a:rPr lang="en-US" dirty="0" smtClean="0"/>
              <a:t>Assumptions and Realities</a:t>
            </a:r>
            <a:endParaRPr lang="en-US" dirty="0"/>
          </a:p>
        </p:txBody>
      </p:sp>
      <p:sp>
        <p:nvSpPr>
          <p:cNvPr id="3" name="Content Placeholder 2"/>
          <p:cNvSpPr>
            <a:spLocks noGrp="1"/>
          </p:cNvSpPr>
          <p:nvPr>
            <p:ph idx="1"/>
          </p:nvPr>
        </p:nvSpPr>
        <p:spPr>
          <a:xfrm>
            <a:off x="1219200" y="1905000"/>
            <a:ext cx="8682194" cy="4035033"/>
          </a:xfrm>
        </p:spPr>
        <p:txBody>
          <a:bodyPr>
            <a:normAutofit/>
          </a:bodyPr>
          <a:lstStyle/>
          <a:p>
            <a:pPr marL="984568" lvl="2" indent="-571500"/>
            <a:r>
              <a:rPr lang="en-US" sz="4400" dirty="0" smtClean="0">
                <a:solidFill>
                  <a:srgbClr val="000000"/>
                </a:solidFill>
              </a:rPr>
              <a:t>Students of</a:t>
            </a:r>
            <a:r>
              <a:rPr lang="en-US" sz="4400" dirty="0" smtClean="0">
                <a:solidFill>
                  <a:srgbClr val="000000"/>
                </a:solidFill>
              </a:rPr>
              <a:t> Today</a:t>
            </a:r>
            <a:endParaRPr lang="en-US" sz="4400" dirty="0" smtClean="0">
              <a:solidFill>
                <a:srgbClr val="000000"/>
              </a:solidFill>
            </a:endParaRPr>
          </a:p>
          <a:p>
            <a:pPr marL="984568" lvl="2" indent="-571500"/>
            <a:r>
              <a:rPr lang="en-US" sz="4400" dirty="0" smtClean="0">
                <a:solidFill>
                  <a:srgbClr val="000000"/>
                </a:solidFill>
              </a:rPr>
              <a:t>Goals of</a:t>
            </a:r>
            <a:r>
              <a:rPr lang="en-US" sz="4400" dirty="0" smtClean="0">
                <a:solidFill>
                  <a:srgbClr val="000000"/>
                </a:solidFill>
              </a:rPr>
              <a:t> Instruction </a:t>
            </a:r>
            <a:endParaRPr lang="en-US" sz="4400" dirty="0" smtClean="0">
              <a:solidFill>
                <a:srgbClr val="000000"/>
              </a:solidFill>
            </a:endParaRPr>
          </a:p>
          <a:p>
            <a:pPr marL="984568" lvl="2" indent="-571500"/>
            <a:r>
              <a:rPr lang="en-US" sz="4400" dirty="0" smtClean="0">
                <a:solidFill>
                  <a:srgbClr val="000000"/>
                </a:solidFill>
              </a:rPr>
              <a:t>Curriculum</a:t>
            </a:r>
            <a:endParaRPr lang="en-US" sz="4400" dirty="0">
              <a:solidFill>
                <a:srgbClr val="000000"/>
              </a:solidFill>
            </a:endParaRPr>
          </a:p>
          <a:p>
            <a:pPr marL="984568" lvl="2" indent="-571500"/>
            <a:r>
              <a:rPr lang="en-US" sz="4400" dirty="0" smtClean="0">
                <a:solidFill>
                  <a:srgbClr val="000000"/>
                </a:solidFill>
              </a:rPr>
              <a:t>Learning</a:t>
            </a:r>
            <a:endParaRPr lang="en-US" sz="4400" dirty="0">
              <a:solidFill>
                <a:srgbClr val="000000"/>
              </a:solidFill>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0925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0"/>
          <p:cNvSpPr>
            <a:spLocks noGrp="1"/>
          </p:cNvSpPr>
          <p:nvPr>
            <p:ph type="title"/>
          </p:nvPr>
        </p:nvSpPr>
        <p:spPr/>
        <p:txBody>
          <a:bodyPr/>
          <a:lstStyle/>
          <a:p>
            <a:r>
              <a:rPr lang="en-US" dirty="0" smtClean="0"/>
              <a:t>UDL and the Learning Brain</a:t>
            </a:r>
            <a:endParaRPr lang="en-US" dirty="0"/>
          </a:p>
        </p:txBody>
      </p:sp>
      <p:sp>
        <p:nvSpPr>
          <p:cNvPr id="5" name="TextBox 4"/>
          <p:cNvSpPr txBox="1"/>
          <p:nvPr/>
        </p:nvSpPr>
        <p:spPr>
          <a:xfrm>
            <a:off x="5173579" y="1853514"/>
            <a:ext cx="3437021" cy="3877985"/>
          </a:xfrm>
          <a:prstGeom prst="rect">
            <a:avLst/>
          </a:prstGeom>
          <a:noFill/>
        </p:spPr>
        <p:txBody>
          <a:bodyPr wrap="square" rtlCol="0">
            <a:spAutoFit/>
          </a:bodyPr>
          <a:lstStyle/>
          <a:p>
            <a:pPr marL="168275" indent="-168275">
              <a:buFont typeface="Arial" pitchFamily="34" charset="0"/>
              <a:buChar char="•"/>
            </a:pPr>
            <a:r>
              <a:rPr lang="en-US" sz="2400" dirty="0" smtClean="0"/>
              <a:t>Look at the picture.</a:t>
            </a:r>
          </a:p>
          <a:p>
            <a:pPr marL="168275" indent="-168275">
              <a:buFont typeface="Arial" pitchFamily="34" charset="0"/>
              <a:buChar char="•"/>
            </a:pPr>
            <a:endParaRPr lang="en-US" sz="2400" dirty="0" smtClean="0"/>
          </a:p>
          <a:p>
            <a:pPr marL="168275" indent="-168275">
              <a:buFont typeface="Arial" pitchFamily="34" charset="0"/>
              <a:buChar char="•"/>
            </a:pPr>
            <a:r>
              <a:rPr lang="en-US" sz="2400" dirty="0" smtClean="0"/>
              <a:t>What are the material circumstances of the people?</a:t>
            </a:r>
          </a:p>
          <a:p>
            <a:pPr marL="168275" indent="-168275">
              <a:buFont typeface="Arial" pitchFamily="34" charset="0"/>
              <a:buChar char="•"/>
            </a:pPr>
            <a:endParaRPr lang="en-US" sz="2400" dirty="0" smtClean="0"/>
          </a:p>
          <a:p>
            <a:pPr marL="168275" indent="-168275">
              <a:buFont typeface="Arial" pitchFamily="34" charset="0"/>
              <a:buChar char="•"/>
            </a:pPr>
            <a:r>
              <a:rPr lang="en-US" sz="2400" dirty="0" smtClean="0"/>
              <a:t>What are the ages of the people?</a:t>
            </a:r>
          </a:p>
          <a:p>
            <a:endParaRPr lang="en-US" dirty="0" smtClean="0"/>
          </a:p>
          <a:p>
            <a:endParaRPr lang="en-US" dirty="0" smtClean="0"/>
          </a:p>
          <a:p>
            <a:endParaRPr lang="en-US" dirty="0"/>
          </a:p>
        </p:txBody>
      </p:sp>
      <p:pic>
        <p:nvPicPr>
          <p:cNvPr id="9" name="Picture 8"/>
          <p:cNvPicPr>
            <a:picLocks noChangeArrowheads="1"/>
          </p:cNvPicPr>
          <p:nvPr/>
        </p:nvPicPr>
        <p:blipFill>
          <a:blip r:embed="rId2"/>
          <a:srcRect/>
          <a:stretch>
            <a:fillRect/>
          </a:stretch>
        </p:blipFill>
        <p:spPr bwMode="auto">
          <a:xfrm>
            <a:off x="457200" y="1853514"/>
            <a:ext cx="4191000" cy="3886200"/>
          </a:xfrm>
          <a:prstGeom prst="rect">
            <a:avLst/>
          </a:prstGeom>
          <a:noFill/>
          <a:ln w="12700">
            <a:solidFill>
              <a:schemeClr val="tx1"/>
            </a:solidFill>
            <a:miter lim="800000"/>
            <a:headEnd/>
            <a:tailEnd/>
          </a:ln>
          <a:effectLst>
            <a:outerShdw dist="107763" dir="2700000" algn="ctr" rotWithShape="0">
              <a:schemeClr val="bg2">
                <a:alpha val="50000"/>
              </a:scheme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019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5410" name="Picture 2"/>
          <p:cNvPicPr>
            <a:picLocks noChangeArrowheads="1"/>
          </p:cNvPicPr>
          <p:nvPr/>
        </p:nvPicPr>
        <p:blipFill>
          <a:blip r:embed="rId3" cstate="print"/>
          <a:srcRect/>
          <a:stretch>
            <a:fillRect/>
          </a:stretch>
        </p:blipFill>
        <p:spPr bwMode="auto">
          <a:xfrm>
            <a:off x="159544" y="169069"/>
            <a:ext cx="8824913" cy="6519862"/>
          </a:xfrm>
          <a:prstGeom prst="rect">
            <a:avLst/>
          </a:prstGeom>
          <a:noFill/>
          <a:ln w="12700">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05500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3509"/>
            <a:ext cx="7391400" cy="1143000"/>
          </a:xfrm>
        </p:spPr>
        <p:txBody>
          <a:bodyPr>
            <a:normAutofit/>
          </a:bodyPr>
          <a:lstStyle/>
          <a:p>
            <a:r>
              <a:rPr lang="en-US" sz="3200" dirty="0" smtClean="0">
                <a:solidFill>
                  <a:srgbClr val="000000"/>
                </a:solidFill>
              </a:rPr>
              <a:t>Multiple </a:t>
            </a:r>
            <a:r>
              <a:rPr lang="en-US" sz="3200" dirty="0">
                <a:solidFill>
                  <a:srgbClr val="000000"/>
                </a:solidFill>
              </a:rPr>
              <a:t>Means of Action </a:t>
            </a:r>
            <a:r>
              <a:rPr lang="en-US" sz="3200" dirty="0" smtClean="0">
                <a:solidFill>
                  <a:srgbClr val="000000"/>
                </a:solidFill>
              </a:rPr>
              <a:t/>
            </a:r>
            <a:br>
              <a:rPr lang="en-US" sz="3200" dirty="0" smtClean="0">
                <a:solidFill>
                  <a:srgbClr val="000000"/>
                </a:solidFill>
              </a:rPr>
            </a:br>
            <a:r>
              <a:rPr lang="en-US" sz="3200" dirty="0" smtClean="0">
                <a:solidFill>
                  <a:srgbClr val="000000"/>
                </a:solidFill>
              </a:rPr>
              <a:t>and  </a:t>
            </a:r>
            <a:r>
              <a:rPr lang="en-US" sz="3200" dirty="0">
                <a:solidFill>
                  <a:srgbClr val="000000"/>
                </a:solidFill>
              </a:rPr>
              <a:t>Expression</a:t>
            </a:r>
          </a:p>
        </p:txBody>
      </p:sp>
      <p:sp>
        <p:nvSpPr>
          <p:cNvPr id="3" name="Content Placeholder 2"/>
          <p:cNvSpPr>
            <a:spLocks noGrp="1"/>
          </p:cNvSpPr>
          <p:nvPr>
            <p:ph idx="1"/>
          </p:nvPr>
        </p:nvSpPr>
        <p:spPr>
          <a:xfrm>
            <a:off x="1295399" y="1412731"/>
            <a:ext cx="4896149" cy="4988802"/>
          </a:xfrm>
        </p:spPr>
        <p:txBody>
          <a:bodyPr>
            <a:normAutofit fontScale="92500" lnSpcReduction="20000"/>
          </a:bodyPr>
          <a:lstStyle/>
          <a:p>
            <a:pPr marL="0" lvl="1" indent="0">
              <a:buNone/>
            </a:pPr>
            <a:r>
              <a:rPr lang="en-US" sz="2600" b="1" dirty="0" smtClean="0"/>
              <a:t>Physical action</a:t>
            </a:r>
          </a:p>
          <a:p>
            <a:pPr marL="400050" lvl="2" indent="0">
              <a:buNone/>
            </a:pPr>
            <a:r>
              <a:rPr lang="en-US" sz="2200" dirty="0" smtClean="0"/>
              <a:t>Vary methods of response and optimize use of assistive technology</a:t>
            </a:r>
          </a:p>
          <a:p>
            <a:pPr marL="400050" lvl="2" indent="0">
              <a:buNone/>
            </a:pPr>
            <a:endParaRPr lang="en-US" sz="2200" dirty="0"/>
          </a:p>
          <a:p>
            <a:pPr marL="0" lvl="1" indent="0">
              <a:buNone/>
            </a:pPr>
            <a:r>
              <a:rPr lang="en-US" sz="2600" b="1" dirty="0" smtClean="0"/>
              <a:t>Expression and communication</a:t>
            </a:r>
          </a:p>
          <a:p>
            <a:pPr marL="457200" lvl="3" indent="0">
              <a:buNone/>
            </a:pPr>
            <a:r>
              <a:rPr lang="en-US" sz="2200" dirty="0" smtClean="0">
                <a:solidFill>
                  <a:srgbClr val="000000"/>
                </a:solidFill>
              </a:rPr>
              <a:t>Use multiple means of communication, build fluencies with gradual levels of support</a:t>
            </a:r>
          </a:p>
          <a:p>
            <a:pPr marL="457200" lvl="3" indent="0">
              <a:buNone/>
            </a:pPr>
            <a:endParaRPr lang="en-US" sz="2200" dirty="0">
              <a:solidFill>
                <a:srgbClr val="000000"/>
              </a:solidFill>
            </a:endParaRPr>
          </a:p>
          <a:p>
            <a:pPr marL="0" lvl="2" indent="0">
              <a:buNone/>
            </a:pPr>
            <a:r>
              <a:rPr lang="en-US" sz="2600" b="1" dirty="0" smtClean="0"/>
              <a:t>Executive function</a:t>
            </a:r>
          </a:p>
          <a:p>
            <a:pPr marL="457200" lvl="3" indent="0">
              <a:buNone/>
            </a:pPr>
            <a:r>
              <a:rPr lang="en-US" sz="2200" dirty="0" smtClean="0">
                <a:solidFill>
                  <a:srgbClr val="000000"/>
                </a:solidFill>
              </a:rPr>
              <a:t>Guide goal setting, facilitate management of information, and enhance capacity for monitoring progress</a:t>
            </a:r>
            <a:endParaRPr lang="en-US" sz="1600" dirty="0">
              <a:solidFill>
                <a:srgbClr val="000000"/>
              </a:solidFill>
            </a:endParaRPr>
          </a:p>
        </p:txBody>
      </p:sp>
      <p:pic>
        <p:nvPicPr>
          <p:cNvPr id="5" name="Picture 4" descr="Screen shot 2012-03-13 at 4.35.17 PM.png"/>
          <p:cNvPicPr preferRelativeResize="0">
            <a:picLocks/>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23900" y="1412731"/>
            <a:ext cx="2066544" cy="5256744"/>
          </a:xfrm>
          <a:prstGeom prst="rect">
            <a:avLst/>
          </a:prstGeom>
        </p:spPr>
      </p:pic>
      <p:pic>
        <p:nvPicPr>
          <p:cNvPr id="6" name="Content Placeholder 3" descr="strategic blue.png"/>
          <p:cNvPicPr>
            <a:picLocks noChangeAspect="1"/>
          </p:cNvPicPr>
          <p:nvPr/>
        </p:nvPicPr>
        <p:blipFill>
          <a:blip r:embed="rId4"/>
          <a:stretch>
            <a:fillRect/>
          </a:stretch>
        </p:blipFill>
        <p:spPr bwMode="auto">
          <a:xfrm>
            <a:off x="7391400" y="228600"/>
            <a:ext cx="1150869" cy="81344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9657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1447801" y="2057400"/>
            <a:ext cx="3429000" cy="2251075"/>
          </a:xfrm>
          <a:prstGeom prst="rect">
            <a:avLst/>
          </a:prstGeom>
          <a:noFill/>
          <a:ln w="9525">
            <a:noFill/>
            <a:miter lim="800000"/>
            <a:headEnd/>
            <a:tailEnd/>
          </a:ln>
        </p:spPr>
        <p:txBody>
          <a:bodyPr/>
          <a:lstStyle/>
          <a:p>
            <a:pPr marL="398463" lvl="2">
              <a:lnSpc>
                <a:spcPct val="90000"/>
              </a:lnSpc>
              <a:spcBef>
                <a:spcPct val="20000"/>
              </a:spcBef>
            </a:pPr>
            <a:endParaRPr lang="en-US" sz="3200" dirty="0"/>
          </a:p>
          <a:p>
            <a:pPr marL="398463" lvl="2">
              <a:lnSpc>
                <a:spcPct val="90000"/>
              </a:lnSpc>
              <a:spcBef>
                <a:spcPct val="20000"/>
              </a:spcBef>
            </a:pPr>
            <a:r>
              <a:rPr lang="en-US" sz="3200" dirty="0"/>
              <a:t>E</a:t>
            </a:r>
            <a:r>
              <a:rPr lang="en-US" sz="3200" dirty="0" smtClean="0"/>
              <a:t>valuate </a:t>
            </a:r>
            <a:r>
              <a:rPr lang="en-US" sz="3200" dirty="0"/>
              <a:t>and set priorities</a:t>
            </a:r>
            <a:r>
              <a:rPr lang="en-US" sz="2800" dirty="0"/>
              <a:t> </a:t>
            </a:r>
          </a:p>
        </p:txBody>
      </p:sp>
      <p:sp>
        <p:nvSpPr>
          <p:cNvPr id="11" name="Title 10"/>
          <p:cNvSpPr>
            <a:spLocks noGrp="1"/>
          </p:cNvSpPr>
          <p:nvPr>
            <p:ph type="title"/>
          </p:nvPr>
        </p:nvSpPr>
        <p:spPr>
          <a:xfrm>
            <a:off x="1295400" y="731564"/>
            <a:ext cx="7540752" cy="758952"/>
          </a:xfrm>
        </p:spPr>
        <p:txBody>
          <a:bodyPr>
            <a:noAutofit/>
          </a:bodyPr>
          <a:lstStyle/>
          <a:p>
            <a:pPr marL="398463" lvl="2">
              <a:lnSpc>
                <a:spcPct val="90000"/>
              </a:lnSpc>
              <a:spcBef>
                <a:spcPct val="20000"/>
              </a:spcBef>
            </a:pPr>
            <a:r>
              <a:rPr lang="en-US" sz="3600" dirty="0" smtClean="0"/>
              <a:t>Affective Networks: “the why of learning”</a:t>
            </a:r>
          </a:p>
        </p:txBody>
      </p:sp>
      <p:pic>
        <p:nvPicPr>
          <p:cNvPr id="6" name="Content Placeholder 5" descr="affect green.png"/>
          <p:cNvPicPr>
            <a:picLocks noGrp="1" noChangeAspect="1"/>
          </p:cNvPicPr>
          <p:nvPr>
            <p:ph idx="1"/>
          </p:nvPr>
        </p:nvPicPr>
        <p:blipFill>
          <a:blip r:embed="rId3"/>
          <a:stretch>
            <a:fillRect/>
          </a:stretch>
        </p:blipFill>
        <p:spPr>
          <a:xfrm>
            <a:off x="5410200" y="2133600"/>
            <a:ext cx="2667000" cy="180813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7517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4896"/>
            <a:ext cx="7467600" cy="1143000"/>
          </a:xfrm>
        </p:spPr>
        <p:txBody>
          <a:bodyPr>
            <a:normAutofit/>
          </a:bodyPr>
          <a:lstStyle/>
          <a:p>
            <a:r>
              <a:rPr lang="en-US" dirty="0" smtClean="0"/>
              <a:t>Multiple Means of </a:t>
            </a:r>
            <a:br>
              <a:rPr lang="en-US" dirty="0" smtClean="0"/>
            </a:br>
            <a:r>
              <a:rPr lang="en-US" dirty="0" smtClean="0"/>
              <a:t>Engagement</a:t>
            </a:r>
            <a:endParaRPr lang="en-US" dirty="0"/>
          </a:p>
        </p:txBody>
      </p:sp>
      <p:sp>
        <p:nvSpPr>
          <p:cNvPr id="3" name="Content Placeholder 2"/>
          <p:cNvSpPr>
            <a:spLocks noGrp="1"/>
          </p:cNvSpPr>
          <p:nvPr>
            <p:ph idx="1"/>
          </p:nvPr>
        </p:nvSpPr>
        <p:spPr>
          <a:xfrm>
            <a:off x="1295399" y="1400031"/>
            <a:ext cx="5037267" cy="5234162"/>
          </a:xfrm>
        </p:spPr>
        <p:txBody>
          <a:bodyPr>
            <a:normAutofit fontScale="77500" lnSpcReduction="20000"/>
          </a:bodyPr>
          <a:lstStyle/>
          <a:p>
            <a:pPr marL="0" indent="0">
              <a:buNone/>
            </a:pPr>
            <a:r>
              <a:rPr lang="en-US" sz="3300" b="1" dirty="0" smtClean="0">
                <a:solidFill>
                  <a:srgbClr val="000000"/>
                </a:solidFill>
              </a:rPr>
              <a:t>Recruiting interest</a:t>
            </a:r>
          </a:p>
          <a:p>
            <a:pPr marL="400050" lvl="1" indent="0">
              <a:buNone/>
            </a:pPr>
            <a:r>
              <a:rPr lang="en-US" dirty="0" smtClean="0">
                <a:solidFill>
                  <a:srgbClr val="000000"/>
                </a:solidFill>
              </a:rPr>
              <a:t>optimize relevance, optimize choice, and minimize threats</a:t>
            </a:r>
          </a:p>
          <a:p>
            <a:pPr marL="400050" lvl="1" indent="0">
              <a:buNone/>
            </a:pPr>
            <a:endParaRPr lang="en-US" dirty="0">
              <a:solidFill>
                <a:srgbClr val="000000"/>
              </a:solidFill>
            </a:endParaRPr>
          </a:p>
          <a:p>
            <a:pPr marL="0" indent="0">
              <a:buNone/>
            </a:pPr>
            <a:r>
              <a:rPr lang="en-US" sz="3300" b="1" dirty="0" smtClean="0">
                <a:solidFill>
                  <a:srgbClr val="000000"/>
                </a:solidFill>
              </a:rPr>
              <a:t>Sustaining effort and persistence</a:t>
            </a:r>
          </a:p>
          <a:p>
            <a:pPr marL="400050" lvl="1" indent="0">
              <a:buNone/>
            </a:pPr>
            <a:r>
              <a:rPr lang="en-US" dirty="0" smtClean="0">
                <a:solidFill>
                  <a:srgbClr val="000000"/>
                </a:solidFill>
              </a:rPr>
              <a:t>vary demands, foster collaboration, and increase mastery-oriented feedback</a:t>
            </a:r>
          </a:p>
          <a:p>
            <a:pPr marL="0" indent="0">
              <a:buNone/>
            </a:pPr>
            <a:endParaRPr lang="en-US" sz="3000" dirty="0">
              <a:solidFill>
                <a:srgbClr val="000000"/>
              </a:solidFill>
            </a:endParaRPr>
          </a:p>
          <a:p>
            <a:pPr marL="0" indent="0">
              <a:buNone/>
            </a:pPr>
            <a:r>
              <a:rPr lang="en-US" sz="3300" b="1" dirty="0" smtClean="0"/>
              <a:t>Self regulation</a:t>
            </a:r>
          </a:p>
          <a:p>
            <a:pPr marL="400050" lvl="1" indent="0">
              <a:buNone/>
            </a:pPr>
            <a:r>
              <a:rPr lang="en-US" dirty="0" smtClean="0">
                <a:solidFill>
                  <a:srgbClr val="000000"/>
                </a:solidFill>
              </a:rPr>
              <a:t>promote expectations and beliefs, facilitate personal coping skills, and develop self-assessment and reflection</a:t>
            </a:r>
            <a:endParaRPr lang="en-US" dirty="0">
              <a:solidFill>
                <a:srgbClr val="000000"/>
              </a:solidFill>
            </a:endParaRPr>
          </a:p>
        </p:txBody>
      </p:sp>
      <p:pic>
        <p:nvPicPr>
          <p:cNvPr id="4" name="Picture 3" descr="Screen shot 2012-03-13 at 4.35.04 PM.png"/>
          <p:cNvPicPr preferRelativeResize="0">
            <a:picLocks/>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20256" y="1400031"/>
            <a:ext cx="2066544" cy="5234162"/>
          </a:xfrm>
          <a:prstGeom prst="rect">
            <a:avLst/>
          </a:prstGeom>
        </p:spPr>
      </p:pic>
      <p:pic>
        <p:nvPicPr>
          <p:cNvPr id="5" name="Content Placeholder 5" descr="affect green.png"/>
          <p:cNvPicPr>
            <a:picLocks noChangeAspect="1"/>
          </p:cNvPicPr>
          <p:nvPr/>
        </p:nvPicPr>
        <p:blipFill>
          <a:blip r:embed="rId4"/>
          <a:stretch>
            <a:fillRect/>
          </a:stretch>
        </p:blipFill>
        <p:spPr bwMode="auto">
          <a:xfrm>
            <a:off x="7086600" y="228600"/>
            <a:ext cx="1348740" cy="914400"/>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1112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Provide for Variability Today?</a:t>
            </a:r>
            <a:endParaRPr lang="en-US" dirty="0"/>
          </a:p>
        </p:txBody>
      </p:sp>
      <p:grpSp>
        <p:nvGrpSpPr>
          <p:cNvPr id="4" name="Group 13"/>
          <p:cNvGrpSpPr>
            <a:grpSpLocks/>
          </p:cNvGrpSpPr>
          <p:nvPr/>
        </p:nvGrpSpPr>
        <p:grpSpPr bwMode="auto">
          <a:xfrm>
            <a:off x="1524000" y="1905002"/>
            <a:ext cx="6934200" cy="3810005"/>
            <a:chOff x="480" y="672"/>
            <a:chExt cx="4368" cy="2400"/>
          </a:xfrm>
        </p:grpSpPr>
        <p:pic>
          <p:nvPicPr>
            <p:cNvPr id="5" name="Picture 12"/>
            <p:cNvPicPr>
              <a:picLocks noChangeArrowheads="1"/>
            </p:cNvPicPr>
            <p:nvPr/>
          </p:nvPicPr>
          <p:blipFill>
            <a:blip r:embed="rId2" cstate="print"/>
            <a:srcRect/>
            <a:stretch>
              <a:fillRect/>
            </a:stretch>
          </p:blipFill>
          <p:spPr bwMode="auto">
            <a:xfrm>
              <a:off x="480" y="672"/>
              <a:ext cx="4368" cy="2400"/>
            </a:xfrm>
            <a:prstGeom prst="rect">
              <a:avLst/>
            </a:prstGeom>
            <a:noFill/>
            <a:ln w="12700">
              <a:noFill/>
              <a:miter lim="800000"/>
              <a:headEnd/>
              <a:tailEnd/>
            </a:ln>
          </p:spPr>
        </p:pic>
        <p:sp>
          <p:nvSpPr>
            <p:cNvPr id="6" name="Text Box 6"/>
            <p:cNvSpPr txBox="1">
              <a:spLocks noChangeArrowheads="1"/>
            </p:cNvSpPr>
            <p:nvPr/>
          </p:nvSpPr>
          <p:spPr bwMode="auto">
            <a:xfrm>
              <a:off x="1008" y="2688"/>
              <a:ext cx="3408" cy="231"/>
            </a:xfrm>
            <a:prstGeom prst="rect">
              <a:avLst/>
            </a:prstGeom>
            <a:noFill/>
            <a:ln w="9525">
              <a:noFill/>
              <a:miter lim="800000"/>
              <a:headEnd/>
              <a:tailEnd/>
            </a:ln>
          </p:spPr>
          <p:txBody>
            <a:bodyPr>
              <a:spAutoFit/>
            </a:bodyPr>
            <a:lstStyle/>
            <a:p>
              <a:pPr algn="ctr">
                <a:spcBef>
                  <a:spcPct val="50000"/>
                </a:spcBef>
              </a:pPr>
              <a:endParaRPr lang="en-US" sz="1800" b="1" dirty="0">
                <a:solidFill>
                  <a:schemeClr val="bg1"/>
                </a:solidFill>
                <a:latin typeface="Tahoma" charset="0"/>
                <a:cs typeface="Arial" charset="0"/>
              </a:endParaRPr>
            </a:p>
          </p:txBody>
        </p:sp>
      </p:grpSp>
      <p:sp>
        <p:nvSpPr>
          <p:cNvPr id="7" name="TextBox 6"/>
          <p:cNvSpPr txBox="1"/>
          <p:nvPr/>
        </p:nvSpPr>
        <p:spPr>
          <a:xfrm>
            <a:off x="3048000" y="6096000"/>
            <a:ext cx="4091685" cy="523220"/>
          </a:xfrm>
          <a:prstGeom prst="rect">
            <a:avLst/>
          </a:prstGeom>
          <a:noFill/>
        </p:spPr>
        <p:txBody>
          <a:bodyPr wrap="none" rtlCol="0">
            <a:spAutoFit/>
          </a:bodyPr>
          <a:lstStyle/>
          <a:p>
            <a:r>
              <a:rPr lang="en-US" sz="2800" dirty="0" smtClean="0">
                <a:latin typeface="+mn-lt"/>
              </a:rPr>
              <a:t>Find those strategies!</a:t>
            </a:r>
            <a:endParaRPr lang="en-US" sz="2800"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In Summary,</a:t>
            </a:r>
            <a:endParaRPr lang="en-US" dirty="0">
              <a:solidFill>
                <a:srgbClr val="000000"/>
              </a:solidFill>
            </a:endParaRPr>
          </a:p>
        </p:txBody>
      </p:sp>
      <p:sp>
        <p:nvSpPr>
          <p:cNvPr id="3" name="Content Placeholder 2"/>
          <p:cNvSpPr>
            <a:spLocks noGrp="1"/>
          </p:cNvSpPr>
          <p:nvPr>
            <p:ph idx="1"/>
          </p:nvPr>
        </p:nvSpPr>
        <p:spPr>
          <a:xfrm>
            <a:off x="1371600" y="1371600"/>
            <a:ext cx="7162800" cy="4800600"/>
          </a:xfrm>
        </p:spPr>
        <p:txBody>
          <a:bodyPr>
            <a:normAutofit fontScale="77500" lnSpcReduction="20000"/>
          </a:bodyPr>
          <a:lstStyle/>
          <a:p>
            <a:pPr marL="0" indent="0" algn="ctr">
              <a:lnSpc>
                <a:spcPct val="120000"/>
              </a:lnSpc>
              <a:buNone/>
            </a:pPr>
            <a:r>
              <a:rPr lang="en-US" sz="3600" dirty="0"/>
              <a:t>UDL is </a:t>
            </a:r>
            <a:r>
              <a:rPr lang="en-US" sz="3600" dirty="0" err="1"/>
              <a:t>framweork</a:t>
            </a:r>
            <a:r>
              <a:rPr lang="en-US" sz="3600" dirty="0"/>
              <a:t> for </a:t>
            </a:r>
            <a:r>
              <a:rPr lang="en-US" sz="3600" dirty="0" err="1"/>
              <a:t>diseginng</a:t>
            </a:r>
            <a:r>
              <a:rPr lang="en-US" sz="3600" dirty="0"/>
              <a:t> </a:t>
            </a:r>
            <a:r>
              <a:rPr lang="en-US" sz="3600" dirty="0" err="1"/>
              <a:t>cruirucla</a:t>
            </a:r>
            <a:r>
              <a:rPr lang="en-US" sz="3600" dirty="0"/>
              <a:t> </a:t>
            </a:r>
            <a:r>
              <a:rPr lang="en-US" sz="3600" dirty="0" err="1"/>
              <a:t>taht</a:t>
            </a:r>
            <a:r>
              <a:rPr lang="en-US" sz="3600" dirty="0"/>
              <a:t> </a:t>
            </a:r>
            <a:r>
              <a:rPr lang="en-US" sz="3600" dirty="0" err="1"/>
              <a:t>ebnale</a:t>
            </a:r>
            <a:r>
              <a:rPr lang="en-US" sz="3600" dirty="0"/>
              <a:t> all </a:t>
            </a:r>
            <a:r>
              <a:rPr lang="en-US" sz="3600" dirty="0" err="1"/>
              <a:t>ididnvuilas</a:t>
            </a:r>
            <a:r>
              <a:rPr lang="en-US" sz="3600" dirty="0"/>
              <a:t> to gain </a:t>
            </a:r>
            <a:r>
              <a:rPr lang="en-US" sz="3600" dirty="0" err="1"/>
              <a:t>knlowdege</a:t>
            </a:r>
            <a:r>
              <a:rPr lang="en-US" sz="3600" dirty="0"/>
              <a:t>, </a:t>
            </a:r>
            <a:r>
              <a:rPr lang="en-US" sz="3600" dirty="0" err="1"/>
              <a:t>slkils</a:t>
            </a:r>
            <a:r>
              <a:rPr lang="en-US" sz="3600" dirty="0"/>
              <a:t>, and </a:t>
            </a:r>
            <a:r>
              <a:rPr lang="en-US" sz="3600" dirty="0" err="1"/>
              <a:t>enthsuasim</a:t>
            </a:r>
            <a:r>
              <a:rPr lang="en-US" sz="3600" dirty="0"/>
              <a:t> for </a:t>
            </a:r>
            <a:r>
              <a:rPr lang="en-US" sz="3600" dirty="0" err="1"/>
              <a:t>laerinng</a:t>
            </a:r>
            <a:r>
              <a:rPr lang="en-US" sz="3600" dirty="0"/>
              <a:t>. </a:t>
            </a:r>
            <a:endParaRPr lang="en-US" sz="3600" dirty="0" smtClean="0"/>
          </a:p>
          <a:p>
            <a:pPr marL="0" indent="0" algn="ctr">
              <a:lnSpc>
                <a:spcPct val="120000"/>
              </a:lnSpc>
              <a:buNone/>
            </a:pPr>
            <a:r>
              <a:rPr lang="en-US" sz="3600" dirty="0" smtClean="0"/>
              <a:t>UDL </a:t>
            </a:r>
            <a:r>
              <a:rPr lang="en-US" sz="3600" dirty="0" err="1"/>
              <a:t>prodives</a:t>
            </a:r>
            <a:r>
              <a:rPr lang="en-US" sz="3600" dirty="0"/>
              <a:t> </a:t>
            </a:r>
            <a:r>
              <a:rPr lang="en-US" sz="3600" dirty="0" err="1"/>
              <a:t>rcih</a:t>
            </a:r>
            <a:r>
              <a:rPr lang="en-US" sz="3600" dirty="0"/>
              <a:t> </a:t>
            </a:r>
            <a:r>
              <a:rPr lang="en-US" sz="3600" dirty="0" err="1"/>
              <a:t>sropptus</a:t>
            </a:r>
            <a:r>
              <a:rPr lang="en-US" sz="3600" dirty="0"/>
              <a:t> for </a:t>
            </a:r>
            <a:r>
              <a:rPr lang="en-US" sz="3600" dirty="0" err="1"/>
              <a:t>leraning</a:t>
            </a:r>
            <a:r>
              <a:rPr lang="en-US" sz="3600" dirty="0"/>
              <a:t> and </a:t>
            </a:r>
            <a:r>
              <a:rPr lang="en-US" sz="3600" dirty="0" err="1"/>
              <a:t>reuedcs</a:t>
            </a:r>
            <a:r>
              <a:rPr lang="en-US" sz="3600" dirty="0"/>
              <a:t> </a:t>
            </a:r>
            <a:r>
              <a:rPr lang="en-US" sz="3600" dirty="0" err="1"/>
              <a:t>briarers</a:t>
            </a:r>
            <a:r>
              <a:rPr lang="en-US" sz="3600" dirty="0"/>
              <a:t> to the </a:t>
            </a:r>
            <a:r>
              <a:rPr lang="en-US" sz="3600" dirty="0" err="1"/>
              <a:t>cruiruclum</a:t>
            </a:r>
            <a:r>
              <a:rPr lang="en-US" sz="3600" dirty="0"/>
              <a:t> while </a:t>
            </a:r>
            <a:r>
              <a:rPr lang="en-US" sz="3600" dirty="0" err="1"/>
              <a:t>minatanniig</a:t>
            </a:r>
            <a:r>
              <a:rPr lang="en-US" sz="3600" dirty="0"/>
              <a:t> </a:t>
            </a:r>
            <a:r>
              <a:rPr lang="en-US" sz="3600" dirty="0" err="1"/>
              <a:t>hgih</a:t>
            </a:r>
            <a:r>
              <a:rPr lang="en-US" sz="3600" dirty="0"/>
              <a:t> </a:t>
            </a:r>
            <a:r>
              <a:rPr lang="en-US" sz="3600" dirty="0" err="1"/>
              <a:t>aihecvemnet</a:t>
            </a:r>
            <a:r>
              <a:rPr lang="en-US" sz="3600" dirty="0"/>
              <a:t> </a:t>
            </a:r>
            <a:r>
              <a:rPr lang="en-US" sz="3600" dirty="0" err="1"/>
              <a:t>stndarads</a:t>
            </a:r>
            <a:r>
              <a:rPr lang="en-US" sz="3600" dirty="0"/>
              <a:t> for </a:t>
            </a:r>
            <a:r>
              <a:rPr lang="en-US" sz="3600" dirty="0" smtClean="0"/>
              <a:t>all. </a:t>
            </a:r>
            <a:endParaRPr lang="en-US" sz="3600" dirty="0"/>
          </a:p>
        </p:txBody>
      </p:sp>
      <p:sp>
        <p:nvSpPr>
          <p:cNvPr id="4" name="TextBox 3"/>
          <p:cNvSpPr txBox="1"/>
          <p:nvPr/>
        </p:nvSpPr>
        <p:spPr>
          <a:xfrm>
            <a:off x="2362200" y="6400800"/>
            <a:ext cx="5240738" cy="461665"/>
          </a:xfrm>
          <a:prstGeom prst="rect">
            <a:avLst/>
          </a:prstGeom>
          <a:noFill/>
        </p:spPr>
        <p:txBody>
          <a:bodyPr wrap="none" rtlCol="0">
            <a:spAutoFit/>
          </a:bodyPr>
          <a:lstStyle/>
          <a:p>
            <a:r>
              <a:rPr lang="en-US" dirty="0" smtClean="0">
                <a:latin typeface="Verdana"/>
                <a:cs typeface="Verdana"/>
              </a:rPr>
              <a:t>What a practiced learner can do.</a:t>
            </a:r>
            <a:endParaRPr lang="en-US" dirty="0">
              <a:latin typeface="Verdana"/>
              <a:cs typeface="Verdan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8230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5" name="Text Box 7"/>
          <p:cNvSpPr txBox="1">
            <a:spLocks noChangeArrowheads="1"/>
          </p:cNvSpPr>
          <p:nvPr/>
        </p:nvSpPr>
        <p:spPr bwMode="auto">
          <a:xfrm>
            <a:off x="2209800" y="1689485"/>
            <a:ext cx="6553200" cy="4635115"/>
          </a:xfrm>
          <a:prstGeom prst="rect">
            <a:avLst/>
          </a:prstGeom>
          <a:noFill/>
          <a:ln w="9525" algn="ctr">
            <a:noFill/>
            <a:miter lim="800000"/>
            <a:headEnd/>
            <a:tailEnd/>
          </a:ln>
        </p:spPr>
        <p:txBody>
          <a:bodyPr wrap="square">
            <a:spAutoFit/>
          </a:bodyPr>
          <a:lstStyle/>
          <a:p>
            <a:pPr>
              <a:spcBef>
                <a:spcPct val="30000"/>
              </a:spcBef>
            </a:pPr>
            <a:r>
              <a:rPr lang="en-US" sz="3200" dirty="0">
                <a:latin typeface="+mj-lt"/>
                <a:cs typeface="Arial" charset="0"/>
              </a:rPr>
              <a:t>CAST believes that “barriers to learning are not, in fact, inherent in the capacities of learners, but instead arise in learners' interactions with inflexible educational goals, materials, methods, and assessments.” </a:t>
            </a:r>
          </a:p>
          <a:p>
            <a:pPr>
              <a:spcBef>
                <a:spcPct val="30000"/>
              </a:spcBef>
            </a:pPr>
            <a:r>
              <a:rPr lang="en-US" sz="1400" i="1" dirty="0">
                <a:latin typeface="+mj-lt"/>
                <a:cs typeface="Arial" charset="0"/>
              </a:rPr>
              <a:t>Teaching Every Student in the Digital Age</a:t>
            </a:r>
            <a:r>
              <a:rPr lang="en-US" sz="1400" dirty="0">
                <a:latin typeface="+mj-lt"/>
                <a:cs typeface="Arial" charset="0"/>
              </a:rPr>
              <a:t>, p. vi</a:t>
            </a:r>
          </a:p>
          <a:p>
            <a:pPr>
              <a:spcBef>
                <a:spcPct val="50000"/>
              </a:spcBef>
            </a:pPr>
            <a:endParaRPr lang="en-US" sz="1400" dirty="0">
              <a:cs typeface="Arial" charset="0"/>
            </a:endParaRPr>
          </a:p>
        </p:txBody>
      </p:sp>
      <p:sp>
        <p:nvSpPr>
          <p:cNvPr id="28676" name="Rectangle 8"/>
          <p:cNvSpPr>
            <a:spLocks noChangeArrowheads="1"/>
          </p:cNvSpPr>
          <p:nvPr/>
        </p:nvSpPr>
        <p:spPr bwMode="auto">
          <a:xfrm>
            <a:off x="457200" y="1524000"/>
            <a:ext cx="8686800" cy="533400"/>
          </a:xfrm>
          <a:prstGeom prst="rect">
            <a:avLst/>
          </a:prstGeom>
          <a:noFill/>
          <a:ln w="9525">
            <a:noFill/>
            <a:miter lim="800000"/>
            <a:headEnd/>
            <a:tailEnd/>
          </a:ln>
        </p:spPr>
        <p:txBody>
          <a:bodyPr/>
          <a:lstStyle/>
          <a:p>
            <a:endParaRPr lang="en-US" sz="3200" b="1" dirty="0"/>
          </a:p>
        </p:txBody>
      </p:sp>
      <p:sp>
        <p:nvSpPr>
          <p:cNvPr id="7" name="Title 1"/>
          <p:cNvSpPr>
            <a:spLocks noGrp="1"/>
          </p:cNvSpPr>
          <p:nvPr>
            <p:ph type="title"/>
          </p:nvPr>
        </p:nvSpPr>
        <p:spPr>
          <a:xfrm>
            <a:off x="1981200" y="228600"/>
            <a:ext cx="6553200" cy="990600"/>
          </a:xfrm>
        </p:spPr>
        <p:txBody>
          <a:bodyPr/>
          <a:lstStyle/>
          <a:p>
            <a:r>
              <a:rPr lang="en-US" dirty="0" smtClean="0">
                <a:solidFill>
                  <a:srgbClr val="000000"/>
                </a:solidFill>
              </a:rPr>
              <a:t>UDL Assumptions</a:t>
            </a:r>
            <a:endParaRPr lang="en-US"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57925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781800" cy="990600"/>
          </a:xfrm>
        </p:spPr>
        <p:txBody>
          <a:bodyPr/>
          <a:lstStyle/>
          <a:p>
            <a:r>
              <a:rPr lang="en-US" smtClean="0"/>
              <a:t>Variability matters!</a:t>
            </a:r>
            <a:endParaRPr lang="en-US" dirty="0"/>
          </a:p>
        </p:txBody>
      </p:sp>
      <p:pic>
        <p:nvPicPr>
          <p:cNvPr id="4" name="Picture 3" descr="Screen shot 2012-07-31 at 10.49.10 PM.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52400"/>
            <a:ext cx="9144000" cy="6858000"/>
          </a:xfrm>
          <a:prstGeom prst="rect">
            <a:avLst/>
          </a:prstGeom>
        </p:spPr>
      </p:pic>
      <p:pic>
        <p:nvPicPr>
          <p:cNvPr id="6" name="Picture 5" descr="Screen shot 2012-07-31 at 10.52.18 PM.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 y="5410200"/>
            <a:ext cx="1308100" cy="1220093"/>
          </a:xfrm>
          <a:prstGeom prst="rect">
            <a:avLst/>
          </a:prstGeom>
        </p:spPr>
      </p:pic>
      <p:sp>
        <p:nvSpPr>
          <p:cNvPr id="7" name="TextBox 6"/>
          <p:cNvSpPr txBox="1"/>
          <p:nvPr/>
        </p:nvSpPr>
        <p:spPr>
          <a:xfrm>
            <a:off x="1600200" y="6248400"/>
            <a:ext cx="7239000" cy="400110"/>
          </a:xfrm>
          <a:prstGeom prst="rect">
            <a:avLst/>
          </a:prstGeom>
          <a:noFill/>
        </p:spPr>
        <p:txBody>
          <a:bodyPr wrap="square" rtlCol="0">
            <a:spAutoFit/>
          </a:bodyPr>
          <a:lstStyle/>
          <a:p>
            <a:r>
              <a:rPr lang="en-US" sz="2000" dirty="0" smtClean="0">
                <a:latin typeface="+mn-lt"/>
              </a:rPr>
              <a:t>Think about your classes and learner variability</a:t>
            </a:r>
            <a:endParaRPr lang="en-US" sz="2000" dirty="0">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770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Variability of Your Learners</a:t>
            </a:r>
            <a:endParaRPr lang="en-US" dirty="0"/>
          </a:p>
        </p:txBody>
      </p:sp>
      <p:pic>
        <p:nvPicPr>
          <p:cNvPr id="4" name="Content Placeholder 3" descr="Variability in Writing Web.jpg"/>
          <p:cNvPicPr>
            <a:picLocks noGrp="1" noChangeAspect="1"/>
          </p:cNvPicPr>
          <p:nvPr>
            <p:ph idx="1"/>
          </p:nvPr>
        </p:nvPicPr>
        <p:blipFill>
          <a:blip r:embed="rId2"/>
          <a:srcRect l="-34271" r="-34271"/>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37086" y="228600"/>
            <a:ext cx="6553200" cy="990600"/>
          </a:xfrm>
        </p:spPr>
        <p:txBody>
          <a:bodyPr>
            <a:normAutofit fontScale="90000"/>
          </a:bodyPr>
          <a:lstStyle/>
          <a:p>
            <a:r>
              <a:rPr lang="en-US" dirty="0" smtClean="0">
                <a:solidFill>
                  <a:srgbClr val="000000"/>
                </a:solidFill>
              </a:rPr>
              <a:t>What is Universal Design </a:t>
            </a:r>
            <a:br>
              <a:rPr lang="en-US" dirty="0" smtClean="0">
                <a:solidFill>
                  <a:srgbClr val="000000"/>
                </a:solidFill>
              </a:rPr>
            </a:br>
            <a:r>
              <a:rPr lang="en-US" dirty="0" smtClean="0">
                <a:solidFill>
                  <a:srgbClr val="000000"/>
                </a:solidFill>
              </a:rPr>
              <a:t>for Learning? UDL…</a:t>
            </a:r>
            <a:endParaRPr lang="en-US" dirty="0">
              <a:solidFill>
                <a:srgbClr val="000000"/>
              </a:solidFill>
            </a:endParaRPr>
          </a:p>
        </p:txBody>
      </p:sp>
      <p:sp>
        <p:nvSpPr>
          <p:cNvPr id="5" name="TextBox 4"/>
          <p:cNvSpPr txBox="1"/>
          <p:nvPr/>
        </p:nvSpPr>
        <p:spPr>
          <a:xfrm>
            <a:off x="1219200" y="1752600"/>
            <a:ext cx="7620000" cy="5176802"/>
          </a:xfrm>
          <a:prstGeom prst="rect">
            <a:avLst/>
          </a:prstGeom>
          <a:noFill/>
        </p:spPr>
        <p:txBody>
          <a:bodyPr wrap="square" rtlCol="0">
            <a:spAutoFit/>
          </a:bodyPr>
          <a:lstStyle/>
          <a:p>
            <a:pPr marL="231775" indent="-231775">
              <a:spcBef>
                <a:spcPct val="20000"/>
              </a:spcBef>
              <a:buFont typeface="Arial"/>
              <a:buChar char="•"/>
            </a:pPr>
            <a:r>
              <a:rPr lang="en-US" sz="2800" dirty="0" smtClean="0">
                <a:solidFill>
                  <a:schemeClr val="tx2"/>
                </a:solidFill>
                <a:latin typeface="+mj-lt"/>
              </a:rPr>
              <a:t>is </a:t>
            </a:r>
            <a:r>
              <a:rPr lang="en-US" sz="2800" b="1" dirty="0" smtClean="0">
                <a:solidFill>
                  <a:schemeClr val="tx2"/>
                </a:solidFill>
                <a:latin typeface="+mj-lt"/>
              </a:rPr>
              <a:t>framework</a:t>
            </a:r>
            <a:r>
              <a:rPr lang="en-US" sz="2800" dirty="0" smtClean="0">
                <a:solidFill>
                  <a:schemeClr val="tx2"/>
                </a:solidFill>
                <a:latin typeface="+mj-lt"/>
              </a:rPr>
              <a:t> for designing curricula that enable all individuals to gain knowledge, skills, and enthusiasm for learning.</a:t>
            </a:r>
            <a:r>
              <a:rPr lang="en-US" sz="2800" dirty="0" smtClean="0">
                <a:solidFill>
                  <a:schemeClr val="tx2"/>
                </a:solidFill>
                <a:latin typeface="+mj-lt"/>
              </a:rPr>
              <a:t> </a:t>
            </a:r>
          </a:p>
          <a:p>
            <a:pPr marL="231775" indent="-231775">
              <a:spcBef>
                <a:spcPct val="20000"/>
              </a:spcBef>
              <a:buFont typeface="Arial"/>
              <a:buChar char="•"/>
            </a:pPr>
            <a:endParaRPr lang="en-US" sz="2800" dirty="0" smtClean="0">
              <a:solidFill>
                <a:schemeClr val="tx2"/>
              </a:solidFill>
              <a:latin typeface="+mj-lt"/>
            </a:endParaRPr>
          </a:p>
          <a:p>
            <a:pPr marL="231775" indent="-231775">
              <a:spcBef>
                <a:spcPct val="20000"/>
              </a:spcBef>
              <a:buFont typeface="Arial"/>
              <a:buChar char="•"/>
            </a:pPr>
            <a:r>
              <a:rPr lang="en-US" sz="2800" dirty="0" smtClean="0">
                <a:solidFill>
                  <a:schemeClr val="tx2"/>
                </a:solidFill>
                <a:latin typeface="+mj-lt"/>
              </a:rPr>
              <a:t>provides rich </a:t>
            </a:r>
            <a:r>
              <a:rPr lang="en-US" sz="2800" b="1" dirty="0" smtClean="0">
                <a:solidFill>
                  <a:schemeClr val="tx2"/>
                </a:solidFill>
                <a:latin typeface="+mj-lt"/>
              </a:rPr>
              <a:t>supports</a:t>
            </a:r>
            <a:r>
              <a:rPr lang="en-US" sz="2800" dirty="0" smtClean="0">
                <a:solidFill>
                  <a:schemeClr val="tx2"/>
                </a:solidFill>
                <a:latin typeface="+mj-lt"/>
              </a:rPr>
              <a:t> for learning and reduces barriers to the curriculum while maintaining high achievement standards for </a:t>
            </a:r>
            <a:r>
              <a:rPr lang="en-US" sz="2800" dirty="0" smtClean="0">
                <a:solidFill>
                  <a:schemeClr val="tx2"/>
                </a:solidFill>
                <a:latin typeface="+mj-lt"/>
              </a:rPr>
              <a:t>all.</a:t>
            </a:r>
          </a:p>
          <a:p>
            <a:pPr marL="231775" indent="-231775">
              <a:spcBef>
                <a:spcPct val="20000"/>
              </a:spcBef>
            </a:pPr>
            <a:endParaRPr lang="en-US" sz="2800" dirty="0" smtClean="0">
              <a:solidFill>
                <a:schemeClr val="tx2"/>
              </a:solidFill>
              <a:latin typeface="+mj-lt"/>
            </a:endParaRPr>
          </a:p>
          <a:p>
            <a:pPr marL="231775" indent="-231775">
              <a:spcBef>
                <a:spcPct val="20000"/>
              </a:spcBef>
              <a:buFont typeface="Arial"/>
              <a:buChar char="•"/>
            </a:pPr>
            <a:r>
              <a:rPr lang="en-US" sz="2800" dirty="0" smtClean="0">
                <a:solidFill>
                  <a:schemeClr val="tx2"/>
                </a:solidFill>
                <a:latin typeface="+mj-lt"/>
              </a:rPr>
              <a:t>recognizes </a:t>
            </a:r>
            <a:r>
              <a:rPr lang="en-US" sz="2800" b="1" dirty="0" smtClean="0">
                <a:solidFill>
                  <a:schemeClr val="tx2"/>
                </a:solidFill>
                <a:latin typeface="+mj-lt"/>
              </a:rPr>
              <a:t>variability</a:t>
            </a:r>
            <a:r>
              <a:rPr lang="en-US" sz="2800" dirty="0" smtClean="0">
                <a:solidFill>
                  <a:schemeClr val="tx2"/>
                </a:solidFill>
                <a:latin typeface="+mj-lt"/>
              </a:rPr>
              <a:t> as the norm.</a:t>
            </a:r>
            <a:endParaRPr lang="en-US" sz="2800" dirty="0">
              <a:solidFill>
                <a:schemeClr val="tx2"/>
              </a:solidFill>
              <a:latin typeface="+mj-lt"/>
            </a:endParaRPr>
          </a:p>
        </p:txBody>
      </p:sp>
      <p:pic>
        <p:nvPicPr>
          <p:cNvPr id="3" name="Picture 2" descr="Screen shot 2012-07-31 at 11.09.08 PM.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62800" y="228600"/>
            <a:ext cx="1371600" cy="135260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132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UDL Assumptions</a:t>
            </a:r>
            <a:endParaRPr lang="en-US" dirty="0">
              <a:solidFill>
                <a:srgbClr val="000000"/>
              </a:solidFill>
            </a:endParaRPr>
          </a:p>
        </p:txBody>
      </p:sp>
      <p:sp>
        <p:nvSpPr>
          <p:cNvPr id="3" name="Content Placeholder 2"/>
          <p:cNvSpPr>
            <a:spLocks noGrp="1"/>
          </p:cNvSpPr>
          <p:nvPr>
            <p:ph sz="quarter" idx="1"/>
          </p:nvPr>
        </p:nvSpPr>
        <p:spPr>
          <a:xfrm>
            <a:off x="1219200" y="1295400"/>
            <a:ext cx="7620000" cy="5035461"/>
          </a:xfrm>
        </p:spPr>
        <p:txBody>
          <a:bodyPr>
            <a:normAutofit fontScale="85000" lnSpcReduction="10000"/>
          </a:bodyPr>
          <a:lstStyle/>
          <a:p>
            <a:pPr marL="514350" indent="-514350">
              <a:lnSpc>
                <a:spcPct val="130000"/>
              </a:lnSpc>
              <a:buFont typeface="+mj-lt"/>
              <a:buAutoNum type="arabicPeriod"/>
            </a:pPr>
            <a:r>
              <a:rPr lang="en-US" sz="2800" dirty="0">
                <a:solidFill>
                  <a:schemeClr val="tx2"/>
                </a:solidFill>
              </a:rPr>
              <a:t>Learners in any classroom represent a range of variability </a:t>
            </a:r>
          </a:p>
          <a:p>
            <a:pPr marL="514350" indent="-514350">
              <a:lnSpc>
                <a:spcPct val="130000"/>
              </a:lnSpc>
              <a:buFont typeface="+mj-lt"/>
              <a:buAutoNum type="arabicPeriod"/>
            </a:pPr>
            <a:r>
              <a:rPr lang="en-US" sz="2800" dirty="0" smtClean="0">
                <a:solidFill>
                  <a:schemeClr val="tx2"/>
                </a:solidFill>
              </a:rPr>
              <a:t>The goal of instruction is to develop</a:t>
            </a:r>
            <a:r>
              <a:rPr lang="en-US" sz="2800" dirty="0" smtClean="0">
                <a:solidFill>
                  <a:schemeClr val="tx2"/>
                </a:solidFill>
              </a:rPr>
              <a:t>    “</a:t>
            </a:r>
            <a:r>
              <a:rPr lang="en-US" sz="2800" dirty="0" smtClean="0">
                <a:solidFill>
                  <a:schemeClr val="tx2"/>
                </a:solidFill>
                <a:hlinkClick r:id="" action="ppaction://hlinkshowjump?jump=nextslide"/>
              </a:rPr>
              <a:t>expert learners</a:t>
            </a:r>
            <a:r>
              <a:rPr lang="en-US" sz="2800" dirty="0" smtClean="0">
                <a:solidFill>
                  <a:schemeClr val="tx2"/>
                </a:solidFill>
              </a:rPr>
              <a:t>” </a:t>
            </a:r>
          </a:p>
          <a:p>
            <a:pPr marL="514350" indent="-514350">
              <a:lnSpc>
                <a:spcPct val="130000"/>
              </a:lnSpc>
              <a:buFont typeface="+mj-lt"/>
              <a:buAutoNum type="arabicPeriod"/>
              <a:defRPr/>
            </a:pPr>
            <a:r>
              <a:rPr lang="en-US" sz="2800" dirty="0" smtClean="0">
                <a:solidFill>
                  <a:schemeClr val="tx2"/>
                </a:solidFill>
              </a:rPr>
              <a:t>Curriculum </a:t>
            </a:r>
            <a:r>
              <a:rPr lang="en-US" sz="2800" dirty="0">
                <a:solidFill>
                  <a:schemeClr val="tx2"/>
                </a:solidFill>
              </a:rPr>
              <a:t>needs to reflect the variability of all learners </a:t>
            </a:r>
          </a:p>
          <a:p>
            <a:pPr marL="514350" indent="-514350">
              <a:lnSpc>
                <a:spcPct val="130000"/>
              </a:lnSpc>
              <a:buFont typeface="+mj-lt"/>
              <a:buAutoNum type="arabicPeriod"/>
              <a:defRPr/>
            </a:pPr>
            <a:r>
              <a:rPr lang="en-US" sz="2800" dirty="0" smtClean="0">
                <a:solidFill>
                  <a:schemeClr val="tx2"/>
                </a:solidFill>
              </a:rPr>
              <a:t>Learning </a:t>
            </a:r>
            <a:r>
              <a:rPr lang="en-US" sz="2800" dirty="0">
                <a:solidFill>
                  <a:schemeClr val="tx2"/>
                </a:solidFill>
              </a:rPr>
              <a:t>occurs in the dynamic interaction of the individual with the </a:t>
            </a:r>
            <a:r>
              <a:rPr lang="en-US" sz="2800" dirty="0" smtClean="0">
                <a:solidFill>
                  <a:schemeClr val="tx2"/>
                </a:solidFill>
              </a:rPr>
              <a:t>environment</a:t>
            </a:r>
          </a:p>
          <a:p>
            <a:pPr>
              <a:lnSpc>
                <a:spcPct val="130000"/>
              </a:lnSpc>
              <a:defRPr/>
            </a:pPr>
            <a:endParaRPr lang="en-US" sz="2800" dirty="0">
              <a:solidFill>
                <a:schemeClr val="tx2"/>
              </a:solidFill>
            </a:endParaRPr>
          </a:p>
          <a:p>
            <a:pPr marL="0" indent="0">
              <a:lnSpc>
                <a:spcPct val="130000"/>
              </a:lnSpc>
              <a:buNone/>
              <a:defRPr/>
            </a:pPr>
            <a:endParaRPr lang="en-US" sz="2800" dirty="0" smtClean="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78333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Assumptions</a:t>
            </a:r>
            <a:endParaRPr lang="en-US" dirty="0"/>
          </a:p>
        </p:txBody>
      </p:sp>
      <p:sp>
        <p:nvSpPr>
          <p:cNvPr id="3" name="Content Placeholder 2"/>
          <p:cNvSpPr>
            <a:spLocks noGrp="1"/>
          </p:cNvSpPr>
          <p:nvPr>
            <p:ph sz="quarter" idx="1"/>
          </p:nvPr>
        </p:nvSpPr>
        <p:spPr>
          <a:xfrm>
            <a:off x="460512" y="1668174"/>
            <a:ext cx="8218242" cy="1154408"/>
          </a:xfrm>
        </p:spPr>
        <p:txBody>
          <a:bodyPr/>
          <a:lstStyle/>
          <a:p>
            <a:pPr algn="ctr">
              <a:buNone/>
            </a:pPr>
            <a:r>
              <a:rPr lang="en-US" sz="3200" dirty="0" smtClean="0"/>
              <a:t>“</a:t>
            </a:r>
            <a:r>
              <a:rPr lang="en-US" sz="3200" dirty="0" smtClean="0">
                <a:hlinkClick r:id="" action="ppaction://hlinkshowjump?jump=nextslide"/>
              </a:rPr>
              <a:t>Expert Learners</a:t>
            </a:r>
            <a:r>
              <a:rPr lang="en-US" sz="3200" dirty="0" smtClean="0"/>
              <a:t>”</a:t>
            </a:r>
          </a:p>
          <a:p>
            <a:endParaRPr lang="en-US" dirty="0"/>
          </a:p>
        </p:txBody>
      </p:sp>
      <p:sp>
        <p:nvSpPr>
          <p:cNvPr id="4" name="Content Placeholder 2"/>
          <p:cNvSpPr txBox="1">
            <a:spLocks/>
          </p:cNvSpPr>
          <p:nvPr/>
        </p:nvSpPr>
        <p:spPr>
          <a:xfrm>
            <a:off x="1423021" y="2071710"/>
            <a:ext cx="7339979" cy="45720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Strategic, goal-directed learners.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Resourceful, knowledgeable learners.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Purposeful, motivated learners.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27038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Universal Design … an example of change</a:t>
            </a:r>
            <a:endParaRPr lang="en-US" dirty="0"/>
          </a:p>
        </p:txBody>
      </p:sp>
      <p:pic>
        <p:nvPicPr>
          <p:cNvPr id="5" name="Picture 4" descr="Post-Office-Front-3"/>
          <p:cNvPicPr>
            <a:picLocks noChangeAspect="1" noChangeArrowheads="1"/>
          </p:cNvPicPr>
          <p:nvPr/>
        </p:nvPicPr>
        <p:blipFill>
          <a:blip r:embed="rId3"/>
          <a:srcRect/>
          <a:stretch>
            <a:fillRect/>
          </a:stretch>
        </p:blipFill>
        <p:spPr bwMode="auto">
          <a:xfrm>
            <a:off x="1752600" y="1752600"/>
            <a:ext cx="6400800" cy="4320540"/>
          </a:xfrm>
          <a:prstGeom prst="rect">
            <a:avLst/>
          </a:prstGeom>
          <a:noFill/>
          <a:ln w="57150" cmpd="thinThick">
            <a:solidFill>
              <a:srgbClr val="B2B2B2"/>
            </a:solid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655520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C300009089990">
  <a:themeElements>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EA4C69-3A54-4C36-B426-D39BDF69C4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TC300009089990</Template>
  <TotalTime>2232</TotalTime>
  <Words>2830</Words>
  <Application>Microsoft Macintosh PowerPoint</Application>
  <PresentationFormat>On-screen Show (4:3)</PresentationFormat>
  <Paragraphs>209</Paragraphs>
  <Slides>37</Slides>
  <Notes>21</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TC300009089990</vt:lpstr>
      <vt:lpstr>UDL: Addressing the Variability of All Learners in Writing Workshop and Storytelling</vt:lpstr>
      <vt:lpstr>Goals and Next Steps</vt:lpstr>
      <vt:lpstr>Assumptions and Realities</vt:lpstr>
      <vt:lpstr>Variability matters!</vt:lpstr>
      <vt:lpstr>Variability of Your Learners</vt:lpstr>
      <vt:lpstr>What is Universal Design  for Learning? UDL…</vt:lpstr>
      <vt:lpstr>UDL Assumptions</vt:lpstr>
      <vt:lpstr>UDL Assumptions</vt:lpstr>
      <vt:lpstr>Universal Design … an example of change</vt:lpstr>
      <vt:lpstr>Universal Design … an example of change…retrofitting</vt:lpstr>
      <vt:lpstr>UD- A Conceptual Shift</vt:lpstr>
      <vt:lpstr>UD Assumptions</vt:lpstr>
      <vt:lpstr>UD Assumptions</vt:lpstr>
      <vt:lpstr>Variability matters! http://www.youtube.com/watch?v=8WClnVjCEVM </vt:lpstr>
      <vt:lpstr>How do these ideas relate to what is going on in our classrooms today?</vt:lpstr>
      <vt:lpstr>Writer’s Workshop</vt:lpstr>
      <vt:lpstr>BPS Writing Guide</vt:lpstr>
      <vt:lpstr>Storytelling</vt:lpstr>
      <vt:lpstr>BPS Early Childhood</vt:lpstr>
      <vt:lpstr>UD Belief</vt:lpstr>
      <vt:lpstr>Variability in Instruction</vt:lpstr>
      <vt:lpstr>Next Steps</vt:lpstr>
      <vt:lpstr>UDL and the Learning Brain</vt:lpstr>
      <vt:lpstr>UDL and the Learning Brain</vt:lpstr>
      <vt:lpstr>Recognition: What is this?</vt:lpstr>
      <vt:lpstr>Slide 26</vt:lpstr>
      <vt:lpstr>Multiple Means of Representation</vt:lpstr>
      <vt:lpstr>Strategic Networks:  “the how of learning”</vt:lpstr>
      <vt:lpstr>What are you looking at when you view this picture?</vt:lpstr>
      <vt:lpstr>UDL and the Learning Brain</vt:lpstr>
      <vt:lpstr>Slide 31</vt:lpstr>
      <vt:lpstr>Multiple Means of Action  and  Expression</vt:lpstr>
      <vt:lpstr>Affective Networks: “the why of learning”</vt:lpstr>
      <vt:lpstr>Multiple Means of  Engagement</vt:lpstr>
      <vt:lpstr>How Do You Provide for Variability Today?</vt:lpstr>
      <vt:lpstr>In Summary,</vt:lpstr>
      <vt:lpstr>UDL Assumptions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 Addressing the Variability of All Learners</dc:title>
  <dc:subject/>
  <dc:creator/>
  <cp:keywords/>
  <dc:description/>
  <cp:lastModifiedBy>Gina Stefanini</cp:lastModifiedBy>
  <cp:revision>29</cp:revision>
  <cp:lastPrinted>1601-01-01T00:00:00Z</cp:lastPrinted>
  <dcterms:created xsi:type="dcterms:W3CDTF">2014-03-31T10:04:31Z</dcterms:created>
  <dcterms:modified xsi:type="dcterms:W3CDTF">2014-04-01T20:40:38Z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TC300009089990</vt:lpwstr>
  </property>
</Properties>
</file>